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57" r:id="rId4"/>
    <p:sldId id="285" r:id="rId5"/>
    <p:sldId id="259" r:id="rId6"/>
    <p:sldId id="263" r:id="rId7"/>
    <p:sldId id="281" r:id="rId8"/>
    <p:sldId id="292" r:id="rId9"/>
    <p:sldId id="293" r:id="rId10"/>
    <p:sldId id="294" r:id="rId11"/>
    <p:sldId id="295" r:id="rId12"/>
    <p:sldId id="296" r:id="rId13"/>
    <p:sldId id="282" r:id="rId14"/>
    <p:sldId id="283" r:id="rId15"/>
    <p:sldId id="290" r:id="rId16"/>
    <p:sldId id="291" r:id="rId17"/>
    <p:sldId id="286" r:id="rId18"/>
    <p:sldId id="271" r:id="rId19"/>
    <p:sldId id="289" r:id="rId20"/>
    <p:sldId id="288" r:id="rId21"/>
    <p:sldId id="275" r:id="rId22"/>
    <p:sldId id="277" r:id="rId23"/>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Average Sale Price In LAwrence</a:t>
            </a:r>
            <a:br>
              <a:rPr lang="en-US"/>
            </a:br>
            <a:r>
              <a:rPr lang="en-US"/>
              <a:t>1995-2017</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Year</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tx>
                <c:rich>
                  <a:bodyPr/>
                  <a:lstStyle/>
                  <a:p>
                    <a:fld id="{DF467586-9071-418D-B2C7-C4383D05C58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76ACD8D5-0A30-4079-A0D3-24160F937C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FD791D23-679E-407A-AC15-5819C77A68A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04C8E3C0-3185-412E-B8D5-84C9B23DAA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2C288B94-4866-4EF8-9F3B-3C850C4101B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898CC54A-554E-4D16-B53C-866F8B1DB87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722CD9FA-BEED-40AD-857B-D6F4311342D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7FE85D56-28EA-42E4-946F-D210FC8AA2E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25D39C4B-E5CA-4612-8EDE-758C4E96C4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tx>
                <c:rich>
                  <a:bodyPr/>
                  <a:lstStyle/>
                  <a:p>
                    <a:fld id="{AD62DC62-7AD1-400F-9236-4A416B201BF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0"/>
              <c:layout/>
              <c:tx>
                <c:rich>
                  <a:bodyPr/>
                  <a:lstStyle/>
                  <a:p>
                    <a:fld id="{EC94792E-C123-4973-BB74-6FCF7A57BF7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1"/>
              <c:layout/>
              <c:tx>
                <c:rich>
                  <a:bodyPr/>
                  <a:lstStyle/>
                  <a:p>
                    <a:fld id="{403E8DB8-5DEF-4E23-B4CF-CBB2E89F692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9CAD1E2D-51FB-4EDD-88FF-063CA60A595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layout/>
              <c:tx>
                <c:rich>
                  <a:bodyPr/>
                  <a:lstStyle/>
                  <a:p>
                    <a:fld id="{DF05A81C-7B9D-4C16-A3D9-205C0BFE85B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4"/>
              <c:layout/>
              <c:tx>
                <c:rich>
                  <a:bodyPr/>
                  <a:lstStyle/>
                  <a:p>
                    <a:fld id="{61808D66-F00C-4A52-94E8-BDA551D5FEE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5"/>
              <c:layout/>
              <c:tx>
                <c:rich>
                  <a:bodyPr/>
                  <a:lstStyle/>
                  <a:p>
                    <a:fld id="{9653A7E3-6582-4705-9594-81C9C5517CA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6"/>
              <c:layout/>
              <c:tx>
                <c:rich>
                  <a:bodyPr/>
                  <a:lstStyle/>
                  <a:p>
                    <a:fld id="{FE672482-2961-4E85-93D3-D312ABF333E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7"/>
              <c:layout/>
              <c:tx>
                <c:rich>
                  <a:bodyPr/>
                  <a:lstStyle/>
                  <a:p>
                    <a:fld id="{AC690C8B-2843-4B69-88FA-9B2CB467679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8"/>
              <c:layout/>
              <c:tx>
                <c:rich>
                  <a:bodyPr/>
                  <a:lstStyle/>
                  <a:p>
                    <a:fld id="{CAA2D871-DD05-41CC-A9A3-05D404C8327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9"/>
              <c:layout/>
              <c:tx>
                <c:rich>
                  <a:bodyPr/>
                  <a:lstStyle/>
                  <a:p>
                    <a:fld id="{165C05D3-F290-4241-8E77-22C48EA27A1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0"/>
              <c:layout/>
              <c:tx>
                <c:rich>
                  <a:bodyPr/>
                  <a:lstStyle/>
                  <a:p>
                    <a:fld id="{4D28B851-903F-4888-8AE1-542B237416A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1"/>
              <c:layout/>
              <c:tx>
                <c:rich>
                  <a:bodyPr/>
                  <a:lstStyle/>
                  <a:p>
                    <a:fld id="{9B2161EE-39D4-4FC7-8CD8-BDC2E5A5469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2"/>
              <c:layout/>
              <c:tx>
                <c:rich>
                  <a:bodyPr/>
                  <a:lstStyle/>
                  <a:p>
                    <a:fld id="{F801CF5E-0F65-4B70-91E1-AED7472971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a:solidFill>
                        <a:schemeClr val="tx1">
                          <a:lumMod val="35000"/>
                          <a:lumOff val="65000"/>
                        </a:schemeClr>
                      </a:solidFill>
                    </a:ln>
                    <a:effectLst/>
                  </c:spPr>
                </c15:leaderLines>
              </c:ext>
            </c:extLst>
          </c:dLbls>
          <c:val>
            <c:numRef>
              <c:f>Sheet1!$A$1:$A$23</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val>
          <c:smooth val="0"/>
          <c:extLst>
            <c:ext xmlns:c15="http://schemas.microsoft.com/office/drawing/2012/chart" uri="{02D57815-91ED-43cb-92C2-25804820EDAC}">
              <c15:datalabelsRange>
                <c15:f>Sheet1!$A$1:$A$23</c15:f>
                <c15:dlblRange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15:dlblRangeCache>
              </c15:datalabelsRange>
            </c:ext>
          </c:extLst>
        </c:ser>
        <c:ser>
          <c:idx val="1"/>
          <c:order val="1"/>
          <c:tx>
            <c:v>Average Sale Price</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Sheet1!$B$1:$B$23</c:f>
              <c:numCache>
                <c:formatCode>General</c:formatCode>
                <c:ptCount val="23"/>
                <c:pt idx="0">
                  <c:v>96500</c:v>
                </c:pt>
                <c:pt idx="1">
                  <c:v>103200</c:v>
                </c:pt>
                <c:pt idx="2">
                  <c:v>108900</c:v>
                </c:pt>
                <c:pt idx="3">
                  <c:v>117000</c:v>
                </c:pt>
                <c:pt idx="4">
                  <c:v>124700</c:v>
                </c:pt>
                <c:pt idx="5">
                  <c:v>136500</c:v>
                </c:pt>
                <c:pt idx="6">
                  <c:v>138900</c:v>
                </c:pt>
                <c:pt idx="7">
                  <c:v>147700</c:v>
                </c:pt>
                <c:pt idx="8">
                  <c:v>162800</c:v>
                </c:pt>
                <c:pt idx="9">
                  <c:v>162700</c:v>
                </c:pt>
                <c:pt idx="10">
                  <c:v>177200</c:v>
                </c:pt>
                <c:pt idx="11">
                  <c:v>184700</c:v>
                </c:pt>
                <c:pt idx="12">
                  <c:v>191200</c:v>
                </c:pt>
                <c:pt idx="13">
                  <c:v>182100</c:v>
                </c:pt>
                <c:pt idx="14">
                  <c:v>171900</c:v>
                </c:pt>
                <c:pt idx="15">
                  <c:v>162900</c:v>
                </c:pt>
                <c:pt idx="16">
                  <c:v>167800</c:v>
                </c:pt>
                <c:pt idx="17">
                  <c:v>171900</c:v>
                </c:pt>
                <c:pt idx="18">
                  <c:v>181800</c:v>
                </c:pt>
                <c:pt idx="19">
                  <c:v>185000</c:v>
                </c:pt>
                <c:pt idx="20">
                  <c:v>197000</c:v>
                </c:pt>
                <c:pt idx="21" formatCode="#,##0">
                  <c:v>231000</c:v>
                </c:pt>
                <c:pt idx="22" formatCode="#,##0">
                  <c:v>244000</c:v>
                </c:pt>
              </c:numCache>
            </c:numRef>
          </c:val>
          <c:smooth val="0"/>
        </c:ser>
        <c:dLbls>
          <c:dLblPos val="t"/>
          <c:showLegendKey val="0"/>
          <c:showVal val="1"/>
          <c:showCatName val="0"/>
          <c:showSerName val="0"/>
          <c:showPercent val="0"/>
          <c:showBubbleSize val="0"/>
        </c:dLbls>
        <c:marker val="1"/>
        <c:smooth val="0"/>
        <c:axId val="182937496"/>
        <c:axId val="182933968"/>
      </c:lineChart>
      <c:catAx>
        <c:axId val="18293749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82933968"/>
        <c:crosses val="autoZero"/>
        <c:auto val="1"/>
        <c:lblAlgn val="ctr"/>
        <c:lblOffset val="100"/>
        <c:noMultiLvlLbl val="0"/>
      </c:catAx>
      <c:valAx>
        <c:axId val="18293396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9374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3866"/>
          </a:xfrm>
          <a:prstGeom prst="rect">
            <a:avLst/>
          </a:prstGeom>
        </p:spPr>
        <p:txBody>
          <a:bodyPr vert="horz" lIns="91440" tIns="45720" rIns="91440" bIns="45720" rtlCol="0"/>
          <a:lstStyle>
            <a:lvl1pPr algn="r">
              <a:defRPr sz="1200"/>
            </a:lvl1pPr>
          </a:lstStyle>
          <a:p>
            <a:fld id="{867A60F9-ADB9-4F21-8A00-98AB0AF50862}" type="datetimeFigureOut">
              <a:rPr lang="en-US" smtClean="0"/>
              <a:pPr/>
              <a:t>12/6/2018</a:t>
            </a:fld>
            <a:endParaRPr lang="en-US"/>
          </a:p>
        </p:txBody>
      </p:sp>
      <p:sp>
        <p:nvSpPr>
          <p:cNvPr id="4" name="Footer Placeholder 3"/>
          <p:cNvSpPr>
            <a:spLocks noGrp="1"/>
          </p:cNvSpPr>
          <p:nvPr>
            <p:ph type="ftr" sz="quarter" idx="2"/>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883"/>
            <a:ext cx="2971800" cy="453866"/>
          </a:xfrm>
          <a:prstGeom prst="rect">
            <a:avLst/>
          </a:prstGeom>
        </p:spPr>
        <p:txBody>
          <a:bodyPr vert="horz" lIns="91440" tIns="45720" rIns="91440" bIns="45720" rtlCol="0" anchor="b"/>
          <a:lstStyle>
            <a:lvl1pPr algn="r">
              <a:defRPr sz="1200"/>
            </a:lvl1pPr>
          </a:lstStyle>
          <a:p>
            <a:fld id="{4AC73EF7-5277-4531-A649-975DBE59930E}" type="slidenum">
              <a:rPr lang="en-US" smtClean="0"/>
              <a:pPr/>
              <a:t>‹#›</a:t>
            </a:fld>
            <a:endParaRPr lang="en-US"/>
          </a:p>
        </p:txBody>
      </p:sp>
    </p:spTree>
    <p:extLst>
      <p:ext uri="{BB962C8B-B14F-4D97-AF65-F5344CB8AC3E}">
        <p14:creationId xmlns:p14="http://schemas.microsoft.com/office/powerpoint/2010/main" val="417642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4A444DDE-D62E-43B5-95EA-39938548C793}" type="datetimeFigureOut">
              <a:rPr lang="en-US" smtClean="0"/>
              <a:pPr/>
              <a:t>12/6/2018</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89237045-C5ED-46C4-9373-557FBDE0AD07}" type="slidenum">
              <a:rPr lang="en-US" smtClean="0"/>
              <a:pPr/>
              <a:t>‹#›</a:t>
            </a:fld>
            <a:endParaRPr lang="en-US"/>
          </a:p>
        </p:txBody>
      </p:sp>
    </p:spTree>
    <p:extLst>
      <p:ext uri="{BB962C8B-B14F-4D97-AF65-F5344CB8AC3E}">
        <p14:creationId xmlns:p14="http://schemas.microsoft.com/office/powerpoint/2010/main" val="152654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1</a:t>
            </a:fld>
            <a:endParaRPr lang="en-US"/>
          </a:p>
        </p:txBody>
      </p:sp>
    </p:spTree>
    <p:extLst>
      <p:ext uri="{BB962C8B-B14F-4D97-AF65-F5344CB8AC3E}">
        <p14:creationId xmlns:p14="http://schemas.microsoft.com/office/powerpoint/2010/main" val="229188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20</a:t>
            </a:fld>
            <a:endParaRPr lang="en-US"/>
          </a:p>
        </p:txBody>
      </p:sp>
    </p:spTree>
    <p:extLst>
      <p:ext uri="{BB962C8B-B14F-4D97-AF65-F5344CB8AC3E}">
        <p14:creationId xmlns:p14="http://schemas.microsoft.com/office/powerpoint/2010/main" val="133842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21</a:t>
            </a:fld>
            <a:endParaRPr lang="en-US"/>
          </a:p>
        </p:txBody>
      </p:sp>
    </p:spTree>
    <p:extLst>
      <p:ext uri="{BB962C8B-B14F-4D97-AF65-F5344CB8AC3E}">
        <p14:creationId xmlns:p14="http://schemas.microsoft.com/office/powerpoint/2010/main" val="163450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2</a:t>
            </a:fld>
            <a:endParaRPr lang="en-US"/>
          </a:p>
        </p:txBody>
      </p:sp>
    </p:spTree>
    <p:extLst>
      <p:ext uri="{BB962C8B-B14F-4D97-AF65-F5344CB8AC3E}">
        <p14:creationId xmlns:p14="http://schemas.microsoft.com/office/powerpoint/2010/main" val="152717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4</a:t>
            </a:fld>
            <a:endParaRPr lang="en-US"/>
          </a:p>
        </p:txBody>
      </p:sp>
    </p:spTree>
    <p:extLst>
      <p:ext uri="{BB962C8B-B14F-4D97-AF65-F5344CB8AC3E}">
        <p14:creationId xmlns:p14="http://schemas.microsoft.com/office/powerpoint/2010/main" val="193786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5</a:t>
            </a:fld>
            <a:endParaRPr lang="en-US"/>
          </a:p>
        </p:txBody>
      </p:sp>
    </p:spTree>
    <p:extLst>
      <p:ext uri="{BB962C8B-B14F-4D97-AF65-F5344CB8AC3E}">
        <p14:creationId xmlns:p14="http://schemas.microsoft.com/office/powerpoint/2010/main" val="134488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8</a:t>
            </a:fld>
            <a:endParaRPr lang="en-US"/>
          </a:p>
        </p:txBody>
      </p:sp>
    </p:spTree>
    <p:extLst>
      <p:ext uri="{BB962C8B-B14F-4D97-AF65-F5344CB8AC3E}">
        <p14:creationId xmlns:p14="http://schemas.microsoft.com/office/powerpoint/2010/main" val="72676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9</a:t>
            </a:fld>
            <a:endParaRPr lang="en-US"/>
          </a:p>
        </p:txBody>
      </p:sp>
    </p:spTree>
    <p:extLst>
      <p:ext uri="{BB962C8B-B14F-4D97-AF65-F5344CB8AC3E}">
        <p14:creationId xmlns:p14="http://schemas.microsoft.com/office/powerpoint/2010/main" val="124487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11</a:t>
            </a:fld>
            <a:endParaRPr lang="en-US"/>
          </a:p>
        </p:txBody>
      </p:sp>
    </p:spTree>
    <p:extLst>
      <p:ext uri="{BB962C8B-B14F-4D97-AF65-F5344CB8AC3E}">
        <p14:creationId xmlns:p14="http://schemas.microsoft.com/office/powerpoint/2010/main" val="114848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17</a:t>
            </a:fld>
            <a:endParaRPr lang="en-US"/>
          </a:p>
        </p:txBody>
      </p:sp>
    </p:spTree>
    <p:extLst>
      <p:ext uri="{BB962C8B-B14F-4D97-AF65-F5344CB8AC3E}">
        <p14:creationId xmlns:p14="http://schemas.microsoft.com/office/powerpoint/2010/main" val="129209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37045-C5ED-46C4-9373-557FBDE0AD07}" type="slidenum">
              <a:rPr lang="en-US" smtClean="0"/>
              <a:pPr/>
              <a:t>19</a:t>
            </a:fld>
            <a:endParaRPr lang="en-US"/>
          </a:p>
        </p:txBody>
      </p:sp>
    </p:spTree>
    <p:extLst>
      <p:ext uri="{BB962C8B-B14F-4D97-AF65-F5344CB8AC3E}">
        <p14:creationId xmlns:p14="http://schemas.microsoft.com/office/powerpoint/2010/main" val="161406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8DBD2E-6CB8-4585-A124-93893638284A}"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DBD2E-6CB8-4585-A124-93893638284A}"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DBD2E-6CB8-4585-A124-93893638284A}"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3AA3BC3-47C5-419E-8DA9-10BA31EFFB43}" type="slidenum">
              <a:rPr lang="en-US"/>
              <a:pPr>
                <a:defRPr/>
              </a:pPr>
              <a:t>‹#›</a:t>
            </a:fld>
            <a:endParaRPr lang="en-US" dirty="0"/>
          </a:p>
        </p:txBody>
      </p:sp>
    </p:spTree>
    <p:extLst>
      <p:ext uri="{BB962C8B-B14F-4D97-AF65-F5344CB8AC3E}">
        <p14:creationId xmlns:p14="http://schemas.microsoft.com/office/powerpoint/2010/main" val="956889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BA3049-2E14-4E63-9238-7755701604F8}" type="slidenum">
              <a:rPr lang="en-US"/>
              <a:pPr>
                <a:defRPr/>
              </a:pPr>
              <a:t>‹#›</a:t>
            </a:fld>
            <a:endParaRPr lang="en-US" dirty="0"/>
          </a:p>
        </p:txBody>
      </p:sp>
    </p:spTree>
    <p:extLst>
      <p:ext uri="{BB962C8B-B14F-4D97-AF65-F5344CB8AC3E}">
        <p14:creationId xmlns:p14="http://schemas.microsoft.com/office/powerpoint/2010/main" val="286046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903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5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139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5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4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88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DBD2E-6CB8-4585-A124-93893638284A}"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599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02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8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0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657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BA3049-2E14-4E63-9238-7755701604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3614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AA3BC3-47C5-419E-8DA9-10BA31EFFB4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468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DBD2E-6CB8-4585-A124-93893638284A}"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8DBD2E-6CB8-4585-A124-93893638284A}"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8DBD2E-6CB8-4585-A124-93893638284A}"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8DBD2E-6CB8-4585-A124-93893638284A}"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DBD2E-6CB8-4585-A124-93893638284A}"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DBD2E-6CB8-4585-A124-93893638284A}"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DBD2E-6CB8-4585-A124-93893638284A}"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47A09-A07F-4BDE-87B9-7BDFB557A8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DBD2E-6CB8-4585-A124-93893638284A}" type="datetimeFigureOut">
              <a:rPr lang="en-US" smtClean="0"/>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47A09-A07F-4BDE-87B9-7BDFB557A8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8DB644-3D0E-436E-AAD1-A584CAFCD035}" type="datetimeFigureOut">
              <a:rPr lang="en-US" smtClean="0">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5FC3C1-39BC-4567-B3E7-A49F65C114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609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81649"/>
            <a:ext cx="8839200" cy="1775074"/>
          </a:xfrm>
        </p:spPr>
        <p:txBody>
          <a:bodyPr>
            <a:normAutofit fontScale="90000"/>
          </a:bodyPr>
          <a:lstStyle/>
          <a:p>
            <a:r>
              <a:rPr lang="en-US" dirty="0" smtClean="0"/>
              <a:t>Creating A Permanently Affordable Housing Stock for the Lawrence Community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877" y="2392701"/>
            <a:ext cx="2912946" cy="27414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322" y="4503063"/>
            <a:ext cx="2421513" cy="1816135"/>
          </a:xfrm>
          <a:prstGeom prst="rect">
            <a:avLst/>
          </a:prstGeom>
          <a:ln w="25400" cmpd="tri">
            <a:solidFill>
              <a:schemeClr val="tx1"/>
            </a:solidFill>
          </a:ln>
        </p:spPr>
      </p:pic>
      <p:pic>
        <p:nvPicPr>
          <p:cNvPr id="8" name="Picture 7" descr="EnergyStarOpenHouse 1655Bullene.jpg"/>
          <p:cNvPicPr>
            <a:picLocks noChangeAspect="1"/>
          </p:cNvPicPr>
          <p:nvPr/>
        </p:nvPicPr>
        <p:blipFill>
          <a:blip r:embed="rId5" cstate="print"/>
          <a:stretch>
            <a:fillRect/>
          </a:stretch>
        </p:blipFill>
        <p:spPr>
          <a:xfrm>
            <a:off x="6439865" y="2514600"/>
            <a:ext cx="2202020" cy="1651516"/>
          </a:xfrm>
          <a:prstGeom prst="rect">
            <a:avLst/>
          </a:prstGeom>
          <a:ln w="25400">
            <a:solidFill>
              <a:schemeClr val="tx1"/>
            </a:solidFill>
          </a:ln>
        </p:spPr>
      </p:pic>
      <p:pic>
        <p:nvPicPr>
          <p:cNvPr id="9" name="Picture 8" descr="cityoflawrenceplanningservices.bmp"/>
          <p:cNvPicPr>
            <a:picLocks noChangeAspect="1"/>
          </p:cNvPicPr>
          <p:nvPr/>
        </p:nvPicPr>
        <p:blipFill>
          <a:blip r:embed="rId6"/>
          <a:stretch>
            <a:fillRect/>
          </a:stretch>
        </p:blipFill>
        <p:spPr>
          <a:xfrm>
            <a:off x="3276600" y="5411130"/>
            <a:ext cx="2857500" cy="742950"/>
          </a:xfrm>
          <a:prstGeom prst="rect">
            <a:avLst/>
          </a:prstGeom>
          <a:ln w="25400">
            <a:solidFill>
              <a:schemeClr val="tx1"/>
            </a:solidFill>
          </a:ln>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10720" y="2056723"/>
            <a:ext cx="1538344" cy="2109393"/>
          </a:xfrm>
          <a:prstGeom prst="rect">
            <a:avLst/>
          </a:prstGeom>
          <a:noFill/>
          <a:ln w="25400">
            <a:solidFill>
              <a:schemeClr val="tx1"/>
            </a:solidFill>
            <a:miter lim="800000"/>
            <a:headEnd/>
            <a:tailEnd/>
          </a:ln>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4419" y="4583304"/>
            <a:ext cx="2314525" cy="1735894"/>
          </a:xfrm>
          <a:prstGeom prst="rect">
            <a:avLst/>
          </a:prstGeom>
          <a:ln w="254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p>
            <a:fld id="{E321EACE-D089-4AD8-9FA4-74A04BFFD039}" type="slidenum">
              <a:rPr lang="en-US" smtClean="0"/>
              <a:pPr/>
              <a:t>10</a:t>
            </a:fld>
            <a:endParaRPr lang="en-US" dirty="0" smtClean="0"/>
          </a:p>
        </p:txBody>
      </p:sp>
      <p:sp>
        <p:nvSpPr>
          <p:cNvPr id="5123" name="Rectangle 2"/>
          <p:cNvSpPr>
            <a:spLocks noGrp="1" noChangeArrowheads="1"/>
          </p:cNvSpPr>
          <p:nvPr>
            <p:ph type="title"/>
          </p:nvPr>
        </p:nvSpPr>
        <p:spPr>
          <a:xfrm>
            <a:off x="206282" y="115014"/>
            <a:ext cx="8534400" cy="1637867"/>
          </a:xfrm>
        </p:spPr>
        <p:txBody>
          <a:bodyPr>
            <a:normAutofit/>
          </a:bodyPr>
          <a:lstStyle/>
          <a:p>
            <a:pPr eaLnBrk="1" hangingPunct="1"/>
            <a:r>
              <a:rPr lang="en-US" sz="3200" dirty="0">
                <a:latin typeface="Comic Sans MS" pitchFamily="66" charset="0"/>
              </a:rPr>
              <a:t>What is a </a:t>
            </a:r>
            <a:br>
              <a:rPr lang="en-US" sz="3200" dirty="0">
                <a:latin typeface="Comic Sans MS" pitchFamily="66" charset="0"/>
              </a:rPr>
            </a:br>
            <a:r>
              <a:rPr lang="en-US" sz="3200" dirty="0">
                <a:latin typeface="Comic Sans MS" pitchFamily="66" charset="0"/>
              </a:rPr>
              <a:t>Lawrence Community Housing Trust Home?</a:t>
            </a:r>
          </a:p>
        </p:txBody>
      </p:sp>
      <p:sp>
        <p:nvSpPr>
          <p:cNvPr id="5124" name="Rectangle 3"/>
          <p:cNvSpPr>
            <a:spLocks noGrp="1" noChangeArrowheads="1"/>
          </p:cNvSpPr>
          <p:nvPr>
            <p:ph type="body" sz="half" idx="1"/>
          </p:nvPr>
        </p:nvSpPr>
        <p:spPr>
          <a:xfrm>
            <a:off x="533400" y="1447801"/>
            <a:ext cx="5029200" cy="5091112"/>
          </a:xfrm>
        </p:spPr>
        <p:txBody>
          <a:bodyPr>
            <a:noAutofit/>
          </a:bodyPr>
          <a:lstStyle/>
          <a:p>
            <a:pPr eaLnBrk="1" hangingPunct="1">
              <a:lnSpc>
                <a:spcPct val="90000"/>
              </a:lnSpc>
              <a:buFontTx/>
              <a:buNone/>
            </a:pPr>
            <a:r>
              <a:rPr lang="en-US" sz="2400" dirty="0" smtClean="0"/>
              <a:t>In </a:t>
            </a:r>
            <a:r>
              <a:rPr lang="en-US" sz="2400" dirty="0"/>
              <a:t>exchange for </a:t>
            </a:r>
            <a:r>
              <a:rPr lang="en-US" sz="2400" dirty="0" smtClean="0"/>
              <a:t>$30-50,000 </a:t>
            </a:r>
          </a:p>
          <a:p>
            <a:pPr eaLnBrk="1" hangingPunct="1">
              <a:lnSpc>
                <a:spcPct val="90000"/>
              </a:lnSpc>
              <a:buFontTx/>
              <a:buNone/>
            </a:pPr>
            <a:r>
              <a:rPr lang="en-US" sz="2400" dirty="0" smtClean="0"/>
              <a:t>off the initial price:</a:t>
            </a:r>
          </a:p>
          <a:p>
            <a:pPr eaLnBrk="1" hangingPunct="1">
              <a:lnSpc>
                <a:spcPct val="90000"/>
              </a:lnSpc>
              <a:buFontTx/>
              <a:buNone/>
            </a:pPr>
            <a:r>
              <a:rPr lang="en-US" sz="2400" u="sng" dirty="0"/>
              <a:t/>
            </a:r>
            <a:br>
              <a:rPr lang="en-US" sz="2400" u="sng" dirty="0"/>
            </a:br>
            <a:r>
              <a:rPr lang="en-US" sz="2000" dirty="0"/>
              <a:t>-homebuyer has title to the improvements and has the right to use the land like any other homeowner</a:t>
            </a:r>
          </a:p>
          <a:p>
            <a:pPr eaLnBrk="1" hangingPunct="1">
              <a:lnSpc>
                <a:spcPct val="90000"/>
              </a:lnSpc>
              <a:buFontTx/>
              <a:buNone/>
            </a:pPr>
            <a:r>
              <a:rPr lang="en-US" sz="2000" dirty="0"/>
              <a:t>	-LCHT has title to the land</a:t>
            </a:r>
            <a:br>
              <a:rPr lang="en-US" sz="2000" dirty="0"/>
            </a:br>
            <a:r>
              <a:rPr lang="en-US" sz="2000" dirty="0"/>
              <a:t>-99 year ground lease is the legal instrument that governs this relationship</a:t>
            </a:r>
          </a:p>
          <a:p>
            <a:pPr eaLnBrk="1" hangingPunct="1">
              <a:lnSpc>
                <a:spcPct val="90000"/>
              </a:lnSpc>
              <a:buFontTx/>
              <a:buNone/>
            </a:pPr>
            <a:r>
              <a:rPr lang="en-US" sz="2000" dirty="0"/>
              <a:t>	-Homebuyer pays nominal lease fee </a:t>
            </a:r>
            <a:r>
              <a:rPr lang="en-US" sz="2000" dirty="0" smtClean="0"/>
              <a:t>$30/mo</a:t>
            </a:r>
            <a:r>
              <a:rPr lang="en-US" sz="2000" dirty="0"/>
              <a:t>.</a:t>
            </a:r>
          </a:p>
          <a:p>
            <a:pPr eaLnBrk="1" hangingPunct="1">
              <a:lnSpc>
                <a:spcPct val="90000"/>
              </a:lnSpc>
              <a:buFontTx/>
              <a:buNone/>
            </a:pPr>
            <a:r>
              <a:rPr lang="en-US" sz="2000" dirty="0"/>
              <a:t>	-Homebuyer agrees </a:t>
            </a:r>
            <a:r>
              <a:rPr lang="en-US" sz="2000" dirty="0" smtClean="0"/>
              <a:t>to sell at a restricted resale price based </a:t>
            </a:r>
            <a:r>
              <a:rPr lang="en-US" sz="2000" dirty="0"/>
              <a:t>on a formula </a:t>
            </a:r>
            <a:r>
              <a:rPr lang="en-US" sz="2000" dirty="0" smtClean="0"/>
              <a:t>to an eligible buyer</a:t>
            </a:r>
            <a:endParaRPr lang="en-US" sz="2000" dirty="0"/>
          </a:p>
          <a:p>
            <a:pPr eaLnBrk="1" hangingPunct="1">
              <a:lnSpc>
                <a:spcPct val="90000"/>
              </a:lnSpc>
              <a:buFontTx/>
              <a:buNone/>
            </a:pPr>
            <a:r>
              <a:rPr lang="en-US" sz="1600" dirty="0"/>
              <a:t>	</a:t>
            </a:r>
            <a:r>
              <a:rPr lang="en-US" sz="1600" dirty="0">
                <a:sym typeface="Wingdings" pitchFamily="2" charset="2"/>
              </a:rPr>
              <a:t/>
            </a:r>
            <a:br>
              <a:rPr lang="en-US" sz="1600" dirty="0">
                <a:sym typeface="Wingdings" pitchFamily="2" charset="2"/>
              </a:rPr>
            </a:br>
            <a:endParaRPr lang="en-US" sz="1600" dirty="0">
              <a:sym typeface="Wingdings" pitchFamily="2" charset="2"/>
            </a:endParaRPr>
          </a:p>
          <a:p>
            <a:pPr eaLnBrk="1" hangingPunct="1">
              <a:lnSpc>
                <a:spcPct val="90000"/>
              </a:lnSpc>
              <a:buFontTx/>
              <a:buNone/>
            </a:pPr>
            <a:r>
              <a:rPr lang="en-US" sz="900" dirty="0">
                <a:sym typeface="Wingdings" pitchFamily="2" charset="2"/>
              </a:rPr>
              <a:t>	</a:t>
            </a:r>
            <a:endParaRPr lang="en-US" sz="900" dirty="0"/>
          </a:p>
        </p:txBody>
      </p:sp>
      <p:pic>
        <p:nvPicPr>
          <p:cNvPr id="5126"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1914" y="1981200"/>
            <a:ext cx="2571750" cy="2420337"/>
          </a:xfrm>
        </p:spPr>
      </p:pic>
    </p:spTree>
    <p:extLst>
      <p:ext uri="{BB962C8B-B14F-4D97-AF65-F5344CB8AC3E}">
        <p14:creationId xmlns:p14="http://schemas.microsoft.com/office/powerpoint/2010/main" val="901472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09600" y="381000"/>
            <a:ext cx="8077200" cy="6096000"/>
          </a:xfrm>
        </p:spPr>
        <p:txBody>
          <a:bodyPr>
            <a:normAutofit/>
            <a:scene3d>
              <a:camera prst="orthographicFront"/>
              <a:lightRig rig="threePt" dir="t"/>
            </a:scene3d>
            <a:sp3d extrusionH="57150">
              <a:bevelT w="12700" h="12700"/>
              <a:extrusionClr>
                <a:srgbClr val="FF0000"/>
              </a:extrusionClr>
            </a:sp3d>
          </a:bodyPr>
          <a:lstStyle/>
          <a:p>
            <a:pPr algn="ctr" eaLnBrk="1" hangingPunct="1">
              <a:lnSpc>
                <a:spcPct val="90000"/>
              </a:lnSpc>
              <a:buFontTx/>
              <a:buNone/>
            </a:pPr>
            <a:r>
              <a:rPr lang="en-US" sz="4000" u="sng" dirty="0" smtClean="0"/>
              <a:t>LCHT’s Resale Formula: </a:t>
            </a:r>
          </a:p>
          <a:p>
            <a:pPr>
              <a:lnSpc>
                <a:spcPct val="90000"/>
              </a:lnSpc>
              <a:buNone/>
            </a:pPr>
            <a:r>
              <a:rPr lang="en-US" sz="2400" dirty="0"/>
              <a:t/>
            </a:r>
            <a:br>
              <a:rPr lang="en-US" sz="2400" dirty="0"/>
            </a:b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Initial sales price </a:t>
            </a:r>
            <a:r>
              <a:rPr lang="en-US" sz="2400" dirty="0"/>
              <a:t>to buyer + </a:t>
            </a:r>
            <a:r>
              <a:rPr lang="en-US" sz="4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25%</a:t>
            </a:r>
            <a:r>
              <a:rPr lang="en-US" sz="2400" dirty="0"/>
              <a:t> of overall appreciation(final market appraisal value-initial market appraisal value) = Resale Price</a:t>
            </a:r>
            <a:br>
              <a:rPr lang="en-US" sz="2400" dirty="0"/>
            </a:br>
            <a:r>
              <a:rPr lang="en-US" sz="2400" dirty="0"/>
              <a:t/>
            </a:r>
            <a:br>
              <a:rPr lang="en-US" sz="2400" dirty="0"/>
            </a:br>
            <a:r>
              <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EQUITY 1</a:t>
            </a:r>
            <a:r>
              <a:rPr lang="en-US" sz="2400" dirty="0"/>
              <a:t>—</a:t>
            </a:r>
            <a:r>
              <a:rPr lang="en-US" sz="1800" dirty="0"/>
              <a:t>This means a family that purchases a housing trust home gets all of the money they put down and paid on their first mortgage </a:t>
            </a:r>
            <a:br>
              <a:rPr lang="en-US" sz="1800" dirty="0"/>
            </a:br>
            <a:endParaRPr lang="en-US" sz="1800" dirty="0"/>
          </a:p>
          <a:p>
            <a:pPr eaLnBrk="1" hangingPunct="1">
              <a:lnSpc>
                <a:spcPct val="90000"/>
              </a:lnSpc>
              <a:buFontTx/>
              <a:buNone/>
            </a:pPr>
            <a:r>
              <a:rPr lang="en-US" sz="2400" dirty="0"/>
              <a:t>     </a:t>
            </a:r>
            <a:r>
              <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EQUITY 2</a:t>
            </a:r>
            <a:r>
              <a:rPr lang="en-US" sz="2400" dirty="0"/>
              <a:t>—</a:t>
            </a:r>
            <a:r>
              <a:rPr lang="en-US" sz="1800" dirty="0"/>
              <a:t>Plus 25% of the overall market appreciation of their home while they lived there </a:t>
            </a:r>
          </a:p>
          <a:p>
            <a:pPr eaLnBrk="1" hangingPunct="1">
              <a:lnSpc>
                <a:spcPct val="90000"/>
              </a:lnSpc>
              <a:buFontTx/>
              <a:buNone/>
            </a:pPr>
            <a:endParaRPr lang="en-US" sz="1800" dirty="0"/>
          </a:p>
          <a:p>
            <a:pPr algn="ctr" eaLnBrk="1" hangingPunct="1">
              <a:lnSpc>
                <a:spcPct val="90000"/>
              </a:lnSpc>
              <a:buFontTx/>
              <a:buNone/>
            </a:pPr>
            <a:r>
              <a:rPr lang="en-US" sz="2400" b="1" dirty="0"/>
              <a:t>They also get to live in a home that is valued </a:t>
            </a:r>
            <a:br>
              <a:rPr lang="en-US" sz="2400" b="1" dirty="0"/>
            </a:br>
            <a:r>
              <a:rPr lang="en-US"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$50,000 </a:t>
            </a:r>
          </a:p>
          <a:p>
            <a:pPr algn="ctr" eaLnBrk="1" hangingPunct="1">
              <a:lnSpc>
                <a:spcPct val="90000"/>
              </a:lnSpc>
              <a:buFontTx/>
              <a:buNone/>
            </a:pPr>
            <a:r>
              <a:rPr lang="en-US" sz="2400" b="1" dirty="0"/>
              <a:t>more than they could afford on their own. This often means an extra bedroom, less maintenance, and energy efficiency.</a:t>
            </a:r>
          </a:p>
          <a:p>
            <a:pPr eaLnBrk="1" hangingPunct="1">
              <a:lnSpc>
                <a:spcPct val="90000"/>
              </a:lnSpc>
              <a:buFontTx/>
              <a:buNone/>
            </a:pPr>
            <a:endParaRPr lang="en-US" sz="1500" dirty="0"/>
          </a:p>
          <a:p>
            <a:pPr eaLnBrk="1" hangingPunct="1">
              <a:lnSpc>
                <a:spcPct val="90000"/>
              </a:lnSpc>
              <a:buFontTx/>
              <a:buNone/>
            </a:pPr>
            <a:endParaRPr lang="en-US" sz="1800" dirty="0"/>
          </a:p>
        </p:txBody>
      </p:sp>
    </p:spTree>
    <p:extLst>
      <p:ext uri="{BB962C8B-B14F-4D97-AF65-F5344CB8AC3E}">
        <p14:creationId xmlns:p14="http://schemas.microsoft.com/office/powerpoint/2010/main" val="2426333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style>
          <a:lnRef idx="3">
            <a:schemeClr val="lt1"/>
          </a:lnRef>
          <a:fillRef idx="1">
            <a:schemeClr val="accent1"/>
          </a:fillRef>
          <a:effectRef idx="1">
            <a:schemeClr val="accent1"/>
          </a:effectRef>
          <a:fontRef idx="minor">
            <a:schemeClr val="lt1"/>
          </a:fontRef>
        </p:style>
        <p:txBody>
          <a:bodyPr/>
          <a:lstStyle/>
          <a:p>
            <a:r>
              <a:rPr lang="en-US" dirty="0" smtClean="0"/>
              <a:t>How do we explain LCHT ownership?</a:t>
            </a:r>
            <a:endParaRPr lang="en-US" dirty="0"/>
          </a:p>
        </p:txBody>
      </p:sp>
      <p:sp>
        <p:nvSpPr>
          <p:cNvPr id="3" name="Subtitle 2"/>
          <p:cNvSpPr>
            <a:spLocks noGrp="1"/>
          </p:cNvSpPr>
          <p:nvPr>
            <p:ph type="subTitle" idx="1"/>
          </p:nvPr>
        </p:nvSpPr>
        <p:spPr>
          <a:xfrm>
            <a:off x="838200" y="1828800"/>
            <a:ext cx="7543800" cy="45720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smtClean="0">
                <a:solidFill>
                  <a:schemeClr val="tx1"/>
                </a:solidFill>
              </a:rPr>
              <a:t/>
            </a:r>
            <a:br>
              <a:rPr lang="en-US" dirty="0" smtClean="0">
                <a:solidFill>
                  <a:schemeClr val="tx1"/>
                </a:solidFill>
              </a:rPr>
            </a:br>
            <a:r>
              <a:rPr lang="en-US" dirty="0" smtClean="0">
                <a:solidFill>
                  <a:schemeClr val="tx1"/>
                </a:solidFill>
              </a:rPr>
              <a:t>Long term ground lease different than month to month lease of home and land</a:t>
            </a:r>
          </a:p>
          <a:p>
            <a:r>
              <a:rPr lang="en-US" dirty="0" smtClean="0">
                <a:solidFill>
                  <a:schemeClr val="tx1"/>
                </a:solidFill>
              </a:rPr>
              <a:t>You own house and can paint it pink</a:t>
            </a:r>
          </a:p>
          <a:p>
            <a:r>
              <a:rPr lang="en-US" dirty="0" smtClean="0">
                <a:solidFill>
                  <a:schemeClr val="tx1"/>
                </a:solidFill>
              </a:rPr>
              <a:t>Not much you can do to hurt value of the land…few restrictions</a:t>
            </a:r>
          </a:p>
          <a:p>
            <a:r>
              <a:rPr lang="en-US" dirty="0" smtClean="0">
                <a:solidFill>
                  <a:schemeClr val="tx1"/>
                </a:solidFill>
              </a:rPr>
              <a:t>We care about passing affordability on so we limit what you can sell it for. If you can buy what you need on the open market without restrictions you don’t need us.</a:t>
            </a: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29015"/>
            <a:ext cx="4953000" cy="1241425"/>
          </a:xfrm>
        </p:spPr>
        <p:txBody>
          <a:bodyPr/>
          <a:lstStyle/>
          <a:p>
            <a:r>
              <a:rPr lang="en-US" dirty="0" smtClean="0"/>
              <a:t>Why Buy with LCHT?</a:t>
            </a:r>
            <a:endParaRPr lang="en-US" dirty="0"/>
          </a:p>
        </p:txBody>
      </p:sp>
      <p:sp>
        <p:nvSpPr>
          <p:cNvPr id="3" name="Subtitle 2"/>
          <p:cNvSpPr>
            <a:spLocks noGrp="1"/>
          </p:cNvSpPr>
          <p:nvPr>
            <p:ph type="subTitle" idx="1"/>
          </p:nvPr>
        </p:nvSpPr>
        <p:spPr>
          <a:xfrm>
            <a:off x="304800" y="1676400"/>
            <a:ext cx="8077200" cy="5006560"/>
          </a:xfrm>
        </p:spPr>
        <p:txBody>
          <a:bodyPr>
            <a:normAutofit lnSpcReduction="10000"/>
          </a:bodyPr>
          <a:lstStyle/>
          <a:p>
            <a:r>
              <a:rPr lang="en-US" dirty="0" smtClean="0">
                <a:solidFill>
                  <a:schemeClr val="tx1"/>
                </a:solidFill>
              </a:rPr>
              <a:t/>
            </a:r>
            <a:br>
              <a:rPr lang="en-US" dirty="0" smtClean="0">
                <a:solidFill>
                  <a:schemeClr val="tx1"/>
                </a:solidFill>
              </a:rPr>
            </a:br>
            <a:r>
              <a:rPr lang="en-US" dirty="0" smtClean="0">
                <a:solidFill>
                  <a:schemeClr val="tx1"/>
                </a:solidFill>
              </a:rPr>
              <a:t>Living in a house worth 42,000 more than you are paying in mortgage payment—In Lawrence this means an extra bedroom or a garage </a:t>
            </a:r>
            <a:br>
              <a:rPr lang="en-US" dirty="0" smtClean="0">
                <a:solidFill>
                  <a:schemeClr val="tx1"/>
                </a:solidFill>
              </a:rPr>
            </a:br>
            <a:r>
              <a:rPr lang="en-US" dirty="0" smtClean="0">
                <a:solidFill>
                  <a:schemeClr val="tx1"/>
                </a:solidFill>
              </a:rPr>
              <a:t>new vs. 60 years old </a:t>
            </a:r>
            <a:br>
              <a:rPr lang="en-US" dirty="0" smtClean="0">
                <a:solidFill>
                  <a:schemeClr val="tx1"/>
                </a:solidFill>
              </a:rPr>
            </a:br>
            <a:r>
              <a:rPr lang="en-US" dirty="0" smtClean="0">
                <a:solidFill>
                  <a:schemeClr val="tx1"/>
                </a:solidFill>
              </a:rPr>
              <a:t>Energy Star= $150 monthly savings in utilities</a:t>
            </a:r>
          </a:p>
          <a:p>
            <a:r>
              <a:rPr lang="en-US" dirty="0" smtClean="0">
                <a:solidFill>
                  <a:schemeClr val="tx1"/>
                </a:solidFill>
              </a:rPr>
              <a:t>No PMI, save 3000 in closing costs, </a:t>
            </a:r>
          </a:p>
          <a:p>
            <a:r>
              <a:rPr lang="en-US" dirty="0" smtClean="0">
                <a:solidFill>
                  <a:schemeClr val="tx1"/>
                </a:solidFill>
              </a:rPr>
              <a:t>down payment under 2500, lower taxes</a:t>
            </a:r>
          </a:p>
          <a:p>
            <a:r>
              <a:rPr lang="en-US" dirty="0" smtClean="0">
                <a:solidFill>
                  <a:schemeClr val="tx1"/>
                </a:solidFill>
              </a:rPr>
              <a:t>Advocacy throughout—tool lending library maintenance help</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75455"/>
            <a:ext cx="1905000" cy="17928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arket comparison in Lawrence</a:t>
            </a:r>
            <a:endParaRPr lang="en-US" dirty="0"/>
          </a:p>
        </p:txBody>
      </p:sp>
      <p:sp>
        <p:nvSpPr>
          <p:cNvPr id="4" name="Text Placeholder 3"/>
          <p:cNvSpPr>
            <a:spLocks noGrp="1"/>
          </p:cNvSpPr>
          <p:nvPr>
            <p:ph type="body" sz="half" idx="2"/>
          </p:nvPr>
        </p:nvSpPr>
        <p:spPr>
          <a:xfrm>
            <a:off x="4572000" y="2057401"/>
            <a:ext cx="4038600" cy="3394472"/>
          </a:xfrm>
        </p:spPr>
        <p:txBody>
          <a:bodyPr>
            <a:normAutofit/>
          </a:bodyPr>
          <a:lstStyle/>
          <a:p>
            <a:r>
              <a:rPr lang="en-US" sz="3300" dirty="0"/>
              <a:t>2 </a:t>
            </a:r>
            <a:r>
              <a:rPr lang="en-US" sz="3300" dirty="0" err="1"/>
              <a:t>bdrm</a:t>
            </a:r>
            <a:r>
              <a:rPr lang="en-US" sz="3300" dirty="0"/>
              <a:t>, 1 bath</a:t>
            </a:r>
          </a:p>
          <a:p>
            <a:r>
              <a:rPr lang="en-US" sz="3300" dirty="0"/>
              <a:t>Built in 1978</a:t>
            </a:r>
          </a:p>
          <a:p>
            <a:r>
              <a:rPr lang="en-US" sz="3300" dirty="0"/>
              <a:t>760 square feet</a:t>
            </a:r>
          </a:p>
          <a:p>
            <a:r>
              <a:rPr lang="en-US" sz="3300" dirty="0"/>
              <a:t>no garage</a:t>
            </a:r>
          </a:p>
          <a:p>
            <a:r>
              <a:rPr lang="en-US" sz="3300" dirty="0"/>
              <a:t>Price $99,900</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C3AA3BC3-47C5-419E-8DA9-10BA31EFFB43}" type="slidenum">
              <a:rPr lang="en-US" smtClean="0"/>
              <a:pPr>
                <a:defRPr/>
              </a:pPr>
              <a:t>14</a:t>
            </a:fld>
            <a:endParaRPr lang="en-US" dirty="0"/>
          </a:p>
        </p:txBody>
      </p:sp>
      <p:pic>
        <p:nvPicPr>
          <p:cNvPr id="2050" name="Picture 2" descr="http://www.searchlawrence.com:3521/38/bd/163e8d1a073e6452a5f1ebe3ddad/01.jpg=s2048x5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 y="2006826"/>
            <a:ext cx="4114119" cy="279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36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DBA3049-2E14-4E63-9238-7755701604F8}" type="slidenum">
              <a:rPr lang="en-US" smtClean="0"/>
              <a:pPr>
                <a:defRPr/>
              </a:pPr>
              <a:t>15</a:t>
            </a:fld>
            <a:endParaRPr lang="en-US" dirty="0"/>
          </a:p>
        </p:txBody>
      </p:sp>
      <p:sp>
        <p:nvSpPr>
          <p:cNvPr id="6" name="Title 1"/>
          <p:cNvSpPr txBox="1">
            <a:spLocks/>
          </p:cNvSpPr>
          <p:nvPr/>
        </p:nvSpPr>
        <p:spPr bwMode="auto">
          <a:xfrm>
            <a:off x="76200" y="0"/>
            <a:ext cx="8839200" cy="212853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eaLnBrk="0" fontAlgn="base" hangingPunct="0">
              <a:spcBef>
                <a:spcPct val="0"/>
              </a:spcBef>
              <a:spcAft>
                <a:spcPct val="0"/>
              </a:spcAft>
              <a:defRPr/>
            </a:pPr>
            <a:r>
              <a:rPr lang="en-US" sz="3200" kern="0" dirty="0">
                <a:solidFill>
                  <a:schemeClr val="tx2"/>
                </a:solidFill>
                <a:latin typeface="Comic Sans MS" pitchFamily="66" charset="0"/>
                <a:ea typeface="+mj-ea"/>
                <a:cs typeface="+mj-cs"/>
              </a:rPr>
              <a:t>Comparable Housing Trust Home: </a:t>
            </a:r>
          </a:p>
        </p:txBody>
      </p:sp>
      <p:sp>
        <p:nvSpPr>
          <p:cNvPr id="7" name="Content Placeholder 2"/>
          <p:cNvSpPr txBox="1">
            <a:spLocks/>
          </p:cNvSpPr>
          <p:nvPr/>
        </p:nvSpPr>
        <p:spPr bwMode="auto">
          <a:xfrm>
            <a:off x="924864" y="1676400"/>
            <a:ext cx="3418536" cy="462408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eaLnBrk="0" fontAlgn="base" hangingPunct="0">
              <a:spcBef>
                <a:spcPct val="20000"/>
              </a:spcBef>
              <a:spcAft>
                <a:spcPct val="0"/>
              </a:spcAft>
              <a:defRPr/>
            </a:pPr>
            <a:r>
              <a:rPr lang="en-US" sz="2800" b="1" kern="0" dirty="0">
                <a:latin typeface="+mj-lt"/>
              </a:rPr>
              <a:t>1647 Bullene Ave.</a:t>
            </a:r>
          </a:p>
          <a:p>
            <a:pPr marL="257175" indent="-257175" eaLnBrk="0" fontAlgn="base" hangingPunct="0">
              <a:spcBef>
                <a:spcPct val="20000"/>
              </a:spcBef>
              <a:spcAft>
                <a:spcPct val="0"/>
              </a:spcAft>
              <a:buFont typeface="Wingdings" pitchFamily="2" charset="2"/>
              <a:buChar char="ü"/>
              <a:defRPr/>
            </a:pPr>
            <a:r>
              <a:rPr lang="en-US" sz="2800" b="1" kern="0" dirty="0">
                <a:latin typeface="+mj-lt"/>
              </a:rPr>
              <a:t>3 BR, 2 Bath</a:t>
            </a:r>
          </a:p>
          <a:p>
            <a:pPr marL="257175" indent="-257175" eaLnBrk="0" fontAlgn="base" hangingPunct="0">
              <a:spcBef>
                <a:spcPct val="20000"/>
              </a:spcBef>
              <a:spcAft>
                <a:spcPct val="0"/>
              </a:spcAft>
              <a:buFont typeface="Wingdings" pitchFamily="2" charset="2"/>
              <a:buChar char="ü"/>
              <a:defRPr/>
            </a:pPr>
            <a:r>
              <a:rPr lang="en-US" sz="2800" b="1" kern="0" dirty="0">
                <a:latin typeface="+mj-lt"/>
              </a:rPr>
              <a:t>1,474 ft²</a:t>
            </a:r>
          </a:p>
          <a:p>
            <a:pPr marL="257175" indent="-257175" eaLnBrk="0" fontAlgn="base" hangingPunct="0">
              <a:spcBef>
                <a:spcPct val="20000"/>
              </a:spcBef>
              <a:spcAft>
                <a:spcPct val="0"/>
              </a:spcAft>
              <a:buFont typeface="Wingdings" pitchFamily="2" charset="2"/>
              <a:buChar char="ü"/>
              <a:defRPr/>
            </a:pPr>
            <a:r>
              <a:rPr lang="en-US" sz="2800" b="1" kern="0" dirty="0">
                <a:latin typeface="+mj-lt"/>
              </a:rPr>
              <a:t>2 car garage</a:t>
            </a:r>
            <a:endParaRPr lang="en-US" sz="2800" b="1" kern="0" dirty="0">
              <a:latin typeface="+mj-lt"/>
              <a:cs typeface="Arial" charset="0"/>
            </a:endParaRPr>
          </a:p>
          <a:p>
            <a:pPr marL="257175" indent="-257175" eaLnBrk="0" fontAlgn="base" hangingPunct="0">
              <a:spcBef>
                <a:spcPct val="20000"/>
              </a:spcBef>
              <a:spcAft>
                <a:spcPct val="0"/>
              </a:spcAft>
              <a:buFont typeface="Wingdings" pitchFamily="2" charset="2"/>
              <a:buChar char="ü"/>
              <a:defRPr/>
            </a:pPr>
            <a:r>
              <a:rPr lang="en-US" sz="2800" b="1" kern="0" dirty="0">
                <a:latin typeface="+mj-lt"/>
                <a:cs typeface="Arial" charset="0"/>
              </a:rPr>
              <a:t>Energy Star Rated All Electric</a:t>
            </a:r>
          </a:p>
          <a:p>
            <a:pPr marL="257175" indent="-257175" eaLnBrk="0" fontAlgn="base" hangingPunct="0">
              <a:spcBef>
                <a:spcPct val="20000"/>
              </a:spcBef>
              <a:spcAft>
                <a:spcPct val="0"/>
              </a:spcAft>
              <a:buFont typeface="Wingdings" pitchFamily="2" charset="2"/>
              <a:buChar char="ü"/>
              <a:defRPr/>
            </a:pPr>
            <a:r>
              <a:rPr lang="en-US" sz="2800" b="1" kern="0" dirty="0">
                <a:latin typeface="+mj-lt"/>
                <a:cs typeface="Arial" charset="0"/>
              </a:rPr>
              <a:t>Built by TTH in 2007</a:t>
            </a:r>
          </a:p>
          <a:p>
            <a:pPr marL="257175" indent="-257175" eaLnBrk="0" fontAlgn="base" hangingPunct="0">
              <a:spcBef>
                <a:spcPct val="20000"/>
              </a:spcBef>
              <a:spcAft>
                <a:spcPct val="0"/>
              </a:spcAft>
              <a:buFont typeface="Wingdings" pitchFamily="2" charset="2"/>
              <a:buChar char="ü"/>
              <a:defRPr/>
            </a:pPr>
            <a:r>
              <a:rPr lang="en-US" sz="2800" b="1" kern="0" dirty="0">
                <a:latin typeface="+mj-lt"/>
                <a:cs typeface="Arial" charset="0"/>
              </a:rPr>
              <a:t>Close to Burroughs Creek Trail</a:t>
            </a:r>
          </a:p>
        </p:txBody>
      </p:sp>
      <p:sp>
        <p:nvSpPr>
          <p:cNvPr id="8" name="Content Placeholder 3"/>
          <p:cNvSpPr txBox="1">
            <a:spLocks/>
          </p:cNvSpPr>
          <p:nvPr/>
        </p:nvSpPr>
        <p:spPr bwMode="auto">
          <a:xfrm>
            <a:off x="4724400" y="4984143"/>
            <a:ext cx="3200400" cy="1143000"/>
          </a:xfrm>
          <a:prstGeom prst="rect">
            <a:avLst/>
          </a:prstGeom>
          <a:noFill/>
          <a:ln w="9525">
            <a:noFill/>
            <a:miter lim="800000"/>
            <a:headEnd/>
            <a:tailEnd/>
          </a:ln>
        </p:spPr>
        <p:txBody>
          <a:bodyPr/>
          <a:lstStyle/>
          <a:p>
            <a:r>
              <a:rPr lang="en-US" sz="2400" b="1" dirty="0"/>
              <a:t>LCHT Price: $100,000</a:t>
            </a:r>
          </a:p>
          <a:p>
            <a:r>
              <a:rPr lang="en-US" sz="2400" b="1" dirty="0"/>
              <a:t>$775/mo. including taxes, insurance and lease fee at 4.75% IR</a:t>
            </a:r>
          </a:p>
          <a:p>
            <a:pPr>
              <a:buFontTx/>
              <a:buNone/>
            </a:pP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01334"/>
            <a:ext cx="3962400" cy="2971800"/>
          </a:xfrm>
          <a:prstGeom prst="rect">
            <a:avLst/>
          </a:prstGeom>
        </p:spPr>
      </p:pic>
    </p:spTree>
    <p:extLst>
      <p:ext uri="{BB962C8B-B14F-4D97-AF65-F5344CB8AC3E}">
        <p14:creationId xmlns:p14="http://schemas.microsoft.com/office/powerpoint/2010/main" val="201355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5410200" cy="954107"/>
          </a:xfrm>
          <a:prstGeom prst="rect">
            <a:avLst/>
          </a:prstGeom>
          <a:noFill/>
        </p:spPr>
        <p:txBody>
          <a:bodyPr wrap="square" rtlCol="0">
            <a:spAutoFit/>
          </a:bodyPr>
          <a:lstStyle/>
          <a:p>
            <a:r>
              <a:rPr lang="en-US" sz="2800" dirty="0" smtClean="0"/>
              <a:t>Benefits of LCHT we Discovered in Depreciating/Stagnant Market</a:t>
            </a:r>
            <a:endParaRPr lang="en-US" sz="2800" dirty="0"/>
          </a:p>
        </p:txBody>
      </p:sp>
      <p:sp>
        <p:nvSpPr>
          <p:cNvPr id="3" name="TextBox 2"/>
          <p:cNvSpPr txBox="1"/>
          <p:nvPr/>
        </p:nvSpPr>
        <p:spPr>
          <a:xfrm>
            <a:off x="381000" y="1371600"/>
            <a:ext cx="8382000" cy="9048631"/>
          </a:xfrm>
          <a:prstGeom prst="rect">
            <a:avLst/>
          </a:prstGeom>
          <a:noFill/>
        </p:spPr>
        <p:txBody>
          <a:bodyPr wrap="square" rtlCol="0">
            <a:spAutoFit/>
          </a:bodyPr>
          <a:lstStyle/>
          <a:p>
            <a:r>
              <a:rPr lang="en-US" dirty="0" smtClean="0"/>
              <a:t>In Lawrence </a:t>
            </a:r>
            <a:r>
              <a:rPr lang="en-US" sz="2400" dirty="0" smtClean="0"/>
              <a:t>2007-2013</a:t>
            </a:r>
            <a:r>
              <a:rPr lang="en-US" dirty="0" smtClean="0"/>
              <a:t> Prices dropped and then came back, so those who bought and sold within this time did not have market appreciation. There were 9 resales that still happened in this time.</a:t>
            </a:r>
          </a:p>
          <a:p>
            <a:endParaRPr lang="en-US" dirty="0"/>
          </a:p>
          <a:p>
            <a:pPr marL="285750" indent="-285750">
              <a:buFont typeface="Arial" panose="020B0604020202020204" pitchFamily="34" charset="0"/>
              <a:buChar char="•"/>
            </a:pPr>
            <a:r>
              <a:rPr lang="en-US" dirty="0" smtClean="0"/>
              <a:t>Depreciation was not subtracted from the resale price and no one had enough depreciation to dip into their equity. They all got to take whatever down payment and equity they built by paying down principal.</a:t>
            </a:r>
          </a:p>
          <a:p>
            <a:pPr marL="285750" indent="-285750">
              <a:buFont typeface="Arial" panose="020B0604020202020204" pitchFamily="34" charset="0"/>
              <a:buChar char="•"/>
            </a:pPr>
            <a:r>
              <a:rPr lang="en-US" dirty="0" smtClean="0"/>
              <a:t>Some had also made capital improvements that allowed them to earn equity.</a:t>
            </a:r>
          </a:p>
          <a:p>
            <a:pPr marL="285750" indent="-285750">
              <a:buFont typeface="Arial" panose="020B0604020202020204" pitchFamily="34" charset="0"/>
              <a:buChar char="•"/>
            </a:pPr>
            <a:r>
              <a:rPr lang="en-US" dirty="0" smtClean="0"/>
              <a:t>Maintenance Fund was used more during this time. Several used to pay mortgage if there was a layoff or income change during the recession. </a:t>
            </a:r>
            <a:endParaRPr lang="en-US" dirty="0"/>
          </a:p>
          <a:p>
            <a:pPr marL="285750" indent="-285750">
              <a:buFont typeface="Arial" panose="020B0604020202020204" pitchFamily="34" charset="0"/>
              <a:buChar char="•"/>
            </a:pPr>
            <a:r>
              <a:rPr lang="en-US" dirty="0" smtClean="0"/>
              <a:t>No foreclosures in a market that was at 4%.</a:t>
            </a:r>
          </a:p>
          <a:p>
            <a:pPr marL="285750" indent="-285750">
              <a:buFont typeface="Arial" panose="020B0604020202020204" pitchFamily="34" charset="0"/>
              <a:buChar char="•"/>
            </a:pPr>
            <a:r>
              <a:rPr lang="en-US" dirty="0" smtClean="0"/>
              <a:t>We lost some “value” in our subsidy, but since then have earned it back and more—so like the stock market play the long game. </a:t>
            </a:r>
          </a:p>
          <a:p>
            <a:pPr marL="285750" indent="-285750">
              <a:buFont typeface="Arial" panose="020B0604020202020204" pitchFamily="34" charset="0"/>
              <a:buChar char="•"/>
            </a:pPr>
            <a:r>
              <a:rPr lang="en-US" dirty="0" smtClean="0"/>
              <a:t>Condo values decreased more than SF, so one of those was additionally subsidized.</a:t>
            </a:r>
          </a:p>
          <a:p>
            <a:pPr marL="285750" indent="-285750">
              <a:buFont typeface="Arial" panose="020B0604020202020204" pitchFamily="34" charset="0"/>
              <a:buChar char="•"/>
            </a:pPr>
            <a:r>
              <a:rPr lang="en-US" dirty="0" smtClean="0"/>
              <a:t>Resale maintenance harder when people are forced to downsize, so </a:t>
            </a:r>
            <a:r>
              <a:rPr lang="en-US" dirty="0" err="1" smtClean="0"/>
              <a:t>maint</a:t>
            </a:r>
            <a:r>
              <a:rPr lang="en-US" dirty="0" smtClean="0"/>
              <a:t> account critical and TTH kept fund.</a:t>
            </a:r>
          </a:p>
          <a:p>
            <a:pPr marL="285750" indent="-285750">
              <a:buFont typeface="Arial" panose="020B0604020202020204" pitchFamily="34" charset="0"/>
              <a:buChar char="•"/>
            </a:pPr>
            <a:r>
              <a:rPr lang="en-US" dirty="0" smtClean="0"/>
              <a:t>Lender partner relationships critical—3 examples where families “downsized”</a:t>
            </a:r>
          </a:p>
          <a:p>
            <a:pPr marL="285750" indent="-285750">
              <a:buFont typeface="Arial" panose="020B0604020202020204" pitchFamily="34" charset="0"/>
              <a:buChar char="•"/>
            </a:pPr>
            <a:r>
              <a:rPr lang="en-US" dirty="0" smtClean="0"/>
              <a:t>More attendance at maintenance workshops! Free chili and we had 35 people.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Down Arrow 3"/>
          <p:cNvSpPr/>
          <p:nvPr/>
        </p:nvSpPr>
        <p:spPr>
          <a:xfrm>
            <a:off x="6096000" y="152400"/>
            <a:ext cx="1371600" cy="110650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2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69342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dirty="0" smtClean="0"/>
              <a:t>Things to Think About As We Grow…</a:t>
            </a:r>
            <a:endParaRPr lang="en-US" sz="3200" dirty="0"/>
          </a:p>
        </p:txBody>
      </p:sp>
      <p:sp>
        <p:nvSpPr>
          <p:cNvPr id="3" name="TextBox 2"/>
          <p:cNvSpPr txBox="1"/>
          <p:nvPr/>
        </p:nvSpPr>
        <p:spPr>
          <a:xfrm>
            <a:off x="381000" y="914400"/>
            <a:ext cx="8458200" cy="535531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AutoNum type="arabicPeriod"/>
            </a:pPr>
            <a:r>
              <a:rPr lang="en-US" b="1" dirty="0" smtClean="0"/>
              <a:t>Administrative Capacity for Resales—</a:t>
            </a:r>
            <a:r>
              <a:rPr lang="en-US" dirty="0" smtClean="0"/>
              <a:t>We have had 40 LCHT Resales although we have also done 7 HOOT Resales. Need to be sure you have the time and procedure worked out as they begin at a steady pace when you have 40 houses in trust. Focus is to establish a strong waiting list and lots of prospective buyers. Maintenance account helps and clear line of what is expected to be fixed.</a:t>
            </a:r>
          </a:p>
          <a:p>
            <a:pPr marL="342900" indent="-342900">
              <a:buAutoNum type="arabicPeriod"/>
            </a:pPr>
            <a:r>
              <a:rPr lang="en-US" b="1" dirty="0" smtClean="0"/>
              <a:t>Maintenance of Housing Stock—</a:t>
            </a:r>
            <a:r>
              <a:rPr lang="en-US" dirty="0" smtClean="0"/>
              <a:t>Of course this is the homeowners’ responsibility, but what if they defer maintenance? We provide an emergency maintenance account, emergency loan fund and quarterly maintenance newsletters and workshops. We have a tool lending library, full time maintenance staff and are there to answer any question a homebuyer may have. Our new construction comes with a one year warranty. As housing ages, gets more difficult. Check in with owners.</a:t>
            </a:r>
          </a:p>
          <a:p>
            <a:pPr marL="342900" indent="-342900">
              <a:buAutoNum type="arabicPeriod"/>
            </a:pPr>
            <a:r>
              <a:rPr lang="en-US" b="1" dirty="0" smtClean="0"/>
              <a:t>Property Taxes—</a:t>
            </a:r>
            <a:r>
              <a:rPr lang="en-US" dirty="0" smtClean="0"/>
              <a:t>We appealed the way Douglas County assesses the LCHT properties and after a 2 year legal process with KS state COTA they agreed that the restrictions on the resale price must be considered when determining value. Huge issue for some homebuyers (1814 Haskell assessment went from 167,000 to 89,000). Deal in 2009 to use resale formula. Argue that TTH has added 3,232,000 in increased property value with infill development. CLT must watch county. In 2012 we discovered they weren’t calculating correctly so now we have a sheet to fill out every year, but more admin.</a:t>
            </a:r>
          </a:p>
          <a:p>
            <a:pPr marL="342900" indent="-342900"/>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15" y="997528"/>
            <a:ext cx="6613813" cy="989843"/>
          </a:xfrm>
        </p:spPr>
        <p:style>
          <a:lnRef idx="1">
            <a:schemeClr val="accent6"/>
          </a:lnRef>
          <a:fillRef idx="3">
            <a:schemeClr val="accent6"/>
          </a:fillRef>
          <a:effectRef idx="2">
            <a:schemeClr val="accent6"/>
          </a:effectRef>
          <a:fontRef idx="minor">
            <a:schemeClr val="lt1"/>
          </a:fontRef>
        </p:style>
        <p:txBody>
          <a:bodyPr>
            <a:normAutofit/>
          </a:bodyPr>
          <a:lstStyle/>
          <a:p>
            <a:r>
              <a:rPr lang="en-US" dirty="0" smtClean="0"/>
              <a:t>C of CLT (CHT) in Lawrence</a:t>
            </a:r>
            <a:endParaRPr lang="en-US" dirty="0"/>
          </a:p>
        </p:txBody>
      </p:sp>
      <p:sp>
        <p:nvSpPr>
          <p:cNvPr id="3" name="Subtitle 2"/>
          <p:cNvSpPr>
            <a:spLocks noGrp="1"/>
          </p:cNvSpPr>
          <p:nvPr>
            <p:ph type="subTitle" idx="1"/>
          </p:nvPr>
        </p:nvSpPr>
        <p:spPr>
          <a:xfrm>
            <a:off x="0" y="2286000"/>
            <a:ext cx="9144000" cy="3574692"/>
          </a:xfrm>
        </p:spPr>
        <p:style>
          <a:lnRef idx="1">
            <a:schemeClr val="accent6"/>
          </a:lnRef>
          <a:fillRef idx="2">
            <a:schemeClr val="accent6"/>
          </a:fillRef>
          <a:effectRef idx="1">
            <a:schemeClr val="accent6"/>
          </a:effectRef>
          <a:fontRef idx="minor">
            <a:schemeClr val="dk1"/>
          </a:fontRef>
        </p:style>
        <p:txBody>
          <a:bodyPr>
            <a:noAutofit/>
          </a:bodyPr>
          <a:lstStyle/>
          <a:p>
            <a:r>
              <a:rPr lang="en-US" sz="2700" dirty="0">
                <a:solidFill>
                  <a:schemeClr val="tx1"/>
                </a:solidFill>
              </a:rPr>
              <a:t>LCHT Homeowners represented on BOD</a:t>
            </a:r>
          </a:p>
          <a:p>
            <a:r>
              <a:rPr lang="en-US" sz="2700" dirty="0">
                <a:solidFill>
                  <a:schemeClr val="tx1"/>
                </a:solidFill>
              </a:rPr>
              <a:t>Advocacy for fair tax evaluation</a:t>
            </a:r>
          </a:p>
          <a:p>
            <a:r>
              <a:rPr lang="en-US" sz="2700" dirty="0">
                <a:solidFill>
                  <a:schemeClr val="tx1"/>
                </a:solidFill>
              </a:rPr>
              <a:t>Maintenance Workshops, Referrals and Assessments</a:t>
            </a:r>
          </a:p>
          <a:p>
            <a:r>
              <a:rPr lang="en-US" sz="2700" dirty="0">
                <a:solidFill>
                  <a:schemeClr val="tx1"/>
                </a:solidFill>
              </a:rPr>
              <a:t>Tool Lending Library</a:t>
            </a:r>
          </a:p>
          <a:p>
            <a:r>
              <a:rPr lang="en-US" sz="2700" dirty="0">
                <a:solidFill>
                  <a:schemeClr val="tx1"/>
                </a:solidFill>
              </a:rPr>
              <a:t>Resale help (seller does not pay commission)</a:t>
            </a:r>
          </a:p>
          <a:p>
            <a:r>
              <a:rPr lang="en-US" sz="2700" dirty="0">
                <a:solidFill>
                  <a:schemeClr val="tx1"/>
                </a:solidFill>
              </a:rPr>
              <a:t>Maintenance Savings Account and Emergency Loans</a:t>
            </a:r>
            <a:br>
              <a:rPr lang="en-US" sz="2700" dirty="0">
                <a:solidFill>
                  <a:schemeClr val="tx1"/>
                </a:solidFill>
              </a:rPr>
            </a:br>
            <a:r>
              <a:rPr lang="en-US" sz="2700" dirty="0">
                <a:solidFill>
                  <a:schemeClr val="tx1"/>
                </a:solidFill>
              </a:rPr>
              <a:t>Refinance Help</a:t>
            </a:r>
          </a:p>
          <a:p>
            <a:r>
              <a:rPr lang="en-US" sz="2700" dirty="0">
                <a:solidFill>
                  <a:schemeClr val="tx1"/>
                </a:solidFill>
              </a:rPr>
              <a:t>= NO FORECLOSURES </a:t>
            </a:r>
          </a:p>
          <a:p>
            <a:endParaRPr lang="en-US" sz="27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909" y="782999"/>
            <a:ext cx="1880033" cy="1410025"/>
          </a:xfrm>
          <a:prstGeom prst="rect">
            <a:avLst/>
          </a:prstGeom>
        </p:spPr>
      </p:pic>
    </p:spTree>
    <p:extLst>
      <p:ext uri="{BB962C8B-B14F-4D97-AF65-F5344CB8AC3E}">
        <p14:creationId xmlns:p14="http://schemas.microsoft.com/office/powerpoint/2010/main" val="3536624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085851"/>
            <a:ext cx="1257300"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000" b="1" dirty="0"/>
              <a:t>LCHT in 2018</a:t>
            </a:r>
          </a:p>
        </p:txBody>
      </p:sp>
      <p:sp>
        <p:nvSpPr>
          <p:cNvPr id="3" name="TextBox 2"/>
          <p:cNvSpPr txBox="1"/>
          <p:nvPr/>
        </p:nvSpPr>
        <p:spPr>
          <a:xfrm>
            <a:off x="2786702" y="381000"/>
            <a:ext cx="6052498" cy="58785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buFont typeface="Arial" pitchFamily="34" charset="0"/>
              <a:buChar char="•"/>
            </a:pPr>
            <a:r>
              <a:rPr lang="en-US" sz="1350" dirty="0"/>
              <a:t> </a:t>
            </a:r>
            <a:r>
              <a:rPr lang="en-US" sz="1600" dirty="0"/>
              <a:t>We</a:t>
            </a:r>
            <a:r>
              <a:rPr lang="en-US" dirty="0"/>
              <a:t> just put our </a:t>
            </a:r>
            <a:r>
              <a:rPr lang="en-US" sz="2800" dirty="0"/>
              <a:t>81</a:t>
            </a:r>
            <a:r>
              <a:rPr lang="en-US" sz="2800" baseline="30000" dirty="0"/>
              <a:t>st</a:t>
            </a:r>
            <a:r>
              <a:rPr lang="en-US" dirty="0"/>
              <a:t> home in trust. (56 new construction built by TTH, 7 acquisition rehabs by TTH, 6 HOOT recaptures, and 12 buyer-initiated acquisitions).</a:t>
            </a:r>
            <a:br>
              <a:rPr lang="en-US" dirty="0"/>
            </a:br>
            <a:endParaRPr lang="en-US" dirty="0"/>
          </a:p>
          <a:p>
            <a:pPr>
              <a:buFont typeface="Arial" pitchFamily="34" charset="0"/>
              <a:buChar char="•"/>
            </a:pPr>
            <a:r>
              <a:rPr lang="en-US" dirty="0"/>
              <a:t> We have a majority of single family and townhomes where TTH retains title to the land and provides the buyer with a long term ground lease. 8 properties are condo/townhome units where there are covenant restrictions instead of a ground lease.</a:t>
            </a:r>
            <a:br>
              <a:rPr lang="en-US" dirty="0"/>
            </a:br>
            <a:endParaRPr lang="en-US" dirty="0"/>
          </a:p>
          <a:p>
            <a:pPr>
              <a:buFont typeface="Arial" pitchFamily="34" charset="0"/>
              <a:buChar char="•"/>
            </a:pPr>
            <a:r>
              <a:rPr lang="en-US" dirty="0"/>
              <a:t>The average </a:t>
            </a:r>
            <a:r>
              <a:rPr lang="en-US" sz="2400" dirty="0"/>
              <a:t>sale</a:t>
            </a:r>
            <a:r>
              <a:rPr lang="en-US" dirty="0"/>
              <a:t> price to the buyer of these 81 examples is $108,000 in a market where the </a:t>
            </a:r>
            <a:r>
              <a:rPr lang="en-US" dirty="0" err="1"/>
              <a:t>ave.</a:t>
            </a:r>
            <a:r>
              <a:rPr lang="en-US" dirty="0"/>
              <a:t> price of a home is $244,000. Most of these homes are under 10 years old and energy efficient. The </a:t>
            </a:r>
            <a:r>
              <a:rPr lang="en-US" dirty="0" err="1"/>
              <a:t>ave.</a:t>
            </a:r>
            <a:r>
              <a:rPr lang="en-US" dirty="0"/>
              <a:t> appraisal value of these homes is $153,000 with an </a:t>
            </a:r>
            <a:r>
              <a:rPr lang="en-US" dirty="0" err="1"/>
              <a:t>ave.</a:t>
            </a:r>
            <a:r>
              <a:rPr lang="en-US" dirty="0"/>
              <a:t> subsidy of $45,000.</a:t>
            </a:r>
            <a:br>
              <a:rPr lang="en-US" dirty="0"/>
            </a:br>
            <a:endParaRPr lang="en-US" dirty="0"/>
          </a:p>
          <a:p>
            <a:pPr>
              <a:buFont typeface="Arial" pitchFamily="34" charset="0"/>
              <a:buChar char="•"/>
            </a:pPr>
            <a:r>
              <a:rPr lang="en-US" dirty="0"/>
              <a:t> Since 2005 there have been 39 successful resales. 85% used their equity to buy in the unrestricted market. LCHT -provides the efficient use of shrinking affordable housing dollars to create the biggest impact for the community. </a:t>
            </a:r>
          </a:p>
        </p:txBody>
      </p:sp>
      <p:sp>
        <p:nvSpPr>
          <p:cNvPr id="4" name="Oval 3"/>
          <p:cNvSpPr/>
          <p:nvPr/>
        </p:nvSpPr>
        <p:spPr>
          <a:xfrm>
            <a:off x="1306419" y="2644999"/>
            <a:ext cx="142875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p>
        </p:txBody>
      </p:sp>
      <p:sp>
        <p:nvSpPr>
          <p:cNvPr id="5" name="TextBox 4"/>
          <p:cNvSpPr txBox="1"/>
          <p:nvPr/>
        </p:nvSpPr>
        <p:spPr>
          <a:xfrm>
            <a:off x="1543050" y="3086101"/>
            <a:ext cx="1257300" cy="1615827"/>
          </a:xfrm>
          <a:prstGeom prst="rect">
            <a:avLst/>
          </a:prstGeom>
          <a:noFill/>
        </p:spPr>
        <p:txBody>
          <a:bodyPr wrap="square" rtlCol="0">
            <a:spAutoFit/>
          </a:bodyPr>
          <a:lstStyle/>
          <a:p>
            <a:r>
              <a:rPr lang="en-US" sz="4950" dirty="0">
                <a:solidFill>
                  <a:srgbClr val="FF0000"/>
                </a:solidFill>
              </a:rPr>
              <a:t>81</a:t>
            </a:r>
          </a:p>
          <a:p>
            <a:endParaRPr lang="en-US" sz="495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133" y="4121504"/>
            <a:ext cx="2532308" cy="1688206"/>
          </a:xfrm>
          <a:prstGeom prst="rect">
            <a:avLst/>
          </a:prstGeom>
        </p:spPr>
      </p:pic>
    </p:spTree>
    <p:extLst>
      <p:ext uri="{BB962C8B-B14F-4D97-AF65-F5344CB8AC3E}">
        <p14:creationId xmlns:p14="http://schemas.microsoft.com/office/powerpoint/2010/main" val="56353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dirty="0" smtClean="0"/>
              <a:t>Tenants to Homeowners, Inc.</a:t>
            </a:r>
            <a:endParaRPr lang="en-US" dirty="0"/>
          </a:p>
        </p:txBody>
      </p:sp>
      <p:sp>
        <p:nvSpPr>
          <p:cNvPr id="3" name="Content Placeholder 2"/>
          <p:cNvSpPr>
            <a:spLocks noGrp="1"/>
          </p:cNvSpPr>
          <p:nvPr>
            <p:ph idx="1"/>
          </p:nvPr>
        </p:nvSpPr>
        <p:spPr>
          <a:ln>
            <a:solidFill>
              <a:schemeClr val="accent3">
                <a:lumMod val="50000"/>
              </a:schemeClr>
            </a:solidFill>
          </a:ln>
        </p:spPr>
        <p:txBody>
          <a:bodyPr>
            <a:normAutofit lnSpcReduction="10000"/>
          </a:bodyPr>
          <a:lstStyle/>
          <a:p>
            <a:pPr>
              <a:buNone/>
            </a:pPr>
            <a:r>
              <a:rPr lang="en-US" dirty="0" smtClean="0"/>
              <a:t>Community Housing Development Organization established in 1992 as 501(c)3.</a:t>
            </a:r>
          </a:p>
          <a:p>
            <a:pPr>
              <a:buNone/>
            </a:pPr>
            <a:r>
              <a:rPr lang="en-US" dirty="0" smtClean="0"/>
              <a:t>Partnered with the city for their first Affordable Housing Project using HOME in 1996.</a:t>
            </a:r>
          </a:p>
          <a:p>
            <a:pPr>
              <a:buNone/>
            </a:pPr>
            <a:r>
              <a:rPr lang="en-US" dirty="0" smtClean="0"/>
              <a:t>Put 278 families into their first homes with the HOOT Financing Program using silent deferred mortgages as 20% buy down.</a:t>
            </a:r>
          </a:p>
          <a:p>
            <a:pPr>
              <a:buNone/>
            </a:pPr>
            <a:r>
              <a:rPr lang="en-US" dirty="0" smtClean="0"/>
              <a:t>2005 transitioned to Community Housing Trust Model and currently have 81 homes in trust.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9695"/>
            <a:ext cx="6629400" cy="6239091"/>
          </a:xfrm>
          <a:prstGeom prst="rect">
            <a:avLst/>
          </a:prstGeom>
          <a:noFill/>
          <a:ln>
            <a:noFill/>
          </a:ln>
          <a:effectLst>
            <a:softEdge rad="317500"/>
          </a:effectLst>
        </p:spPr>
      </p:pic>
      <p:sp>
        <p:nvSpPr>
          <p:cNvPr id="2" name="Title 1"/>
          <p:cNvSpPr>
            <a:spLocks noGrp="1"/>
          </p:cNvSpPr>
          <p:nvPr>
            <p:ph type="title"/>
          </p:nvPr>
        </p:nvSpPr>
        <p:spPr>
          <a:xfrm>
            <a:off x="838200" y="228600"/>
            <a:ext cx="7848600" cy="792162"/>
          </a:xfrm>
        </p:spPr>
        <p:style>
          <a:lnRef idx="1">
            <a:schemeClr val="accent3"/>
          </a:lnRef>
          <a:fillRef idx="2">
            <a:schemeClr val="accent3"/>
          </a:fillRef>
          <a:effectRef idx="1">
            <a:schemeClr val="accent3"/>
          </a:effectRef>
          <a:fontRef idx="minor">
            <a:schemeClr val="dk1"/>
          </a:fontRef>
        </p:style>
        <p:txBody>
          <a:bodyPr/>
          <a:lstStyle/>
          <a:p>
            <a:r>
              <a:rPr lang="en-US" dirty="0" smtClean="0"/>
              <a:t>LCHT Into the Future</a:t>
            </a:r>
            <a:endParaRPr lang="en-US" dirty="0"/>
          </a:p>
        </p:txBody>
      </p:sp>
      <p:sp>
        <p:nvSpPr>
          <p:cNvPr id="3" name="TextBox 2"/>
          <p:cNvSpPr txBox="1"/>
          <p:nvPr/>
        </p:nvSpPr>
        <p:spPr>
          <a:xfrm>
            <a:off x="762000" y="1155010"/>
            <a:ext cx="8382000" cy="3877985"/>
          </a:xfrm>
          <a:prstGeom prst="rect">
            <a:avLst/>
          </a:prstGeom>
          <a:noFill/>
        </p:spPr>
        <p:txBody>
          <a:bodyPr wrap="square" rtlCol="0">
            <a:spAutoFit/>
          </a:bodyPr>
          <a:lstStyle/>
          <a:p>
            <a:r>
              <a:rPr lang="en-US" b="1" dirty="0" smtClean="0"/>
              <a:t>We currently have </a:t>
            </a:r>
            <a:r>
              <a:rPr lang="en-US" b="1" dirty="0"/>
              <a:t>5</a:t>
            </a:r>
            <a:r>
              <a:rPr lang="en-US" b="1" dirty="0" smtClean="0"/>
              <a:t> homeowner houses in progress including 4 small 650 Sq. </a:t>
            </a:r>
            <a:r>
              <a:rPr lang="en-US" b="1" dirty="0" err="1" smtClean="0"/>
              <a:t>ft</a:t>
            </a:r>
            <a:r>
              <a:rPr lang="en-US" b="1" dirty="0" smtClean="0"/>
              <a:t> homes. We are working with the city on an affordable density bonus ordinance.</a:t>
            </a:r>
          </a:p>
          <a:p>
            <a:endParaRPr lang="en-US" sz="1600" b="1" dirty="0" smtClean="0"/>
          </a:p>
          <a:p>
            <a:r>
              <a:rPr lang="en-US" b="1" dirty="0" smtClean="0"/>
              <a:t>TTH has 70 affordable rentals that provide the majority of our operating costs. This includes our newest 14 unit </a:t>
            </a:r>
            <a:r>
              <a:rPr lang="en-US" b="1" dirty="0" err="1" smtClean="0"/>
              <a:t>Cedarwood</a:t>
            </a:r>
            <a:r>
              <a:rPr lang="en-US" b="1" dirty="0" smtClean="0"/>
              <a:t> Senior Cottages, which has smart tech for aging in place assistance. This also includes 20 units of LIHTC property for people with physical disabilities.  We are building 3 currently for homeless families and are working with KU Endowment to bring 11 more units online for victims of domestic violence, including a transitional house that can also serve girls aging out of foster care and victims of human trafficking. </a:t>
            </a:r>
          </a:p>
          <a:p>
            <a:endParaRPr lang="en-US" sz="1600" b="1" dirty="0" smtClean="0"/>
          </a:p>
          <a:p>
            <a:r>
              <a:rPr lang="en-US" sz="1600" dirty="0" smtClean="0"/>
              <a:t/>
            </a:r>
            <a:br>
              <a:rPr lang="en-US" sz="1600" dirty="0" smtClean="0"/>
            </a:br>
            <a:endParaRPr lang="en-US" b="1" dirty="0" smtClean="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10" y="4315351"/>
            <a:ext cx="3964028" cy="21927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343400" cy="944562"/>
          </a:xfrm>
        </p:spPr>
        <p:txBody>
          <a:bodyPr/>
          <a:lstStyle/>
          <a:p>
            <a:r>
              <a:rPr lang="en-US" dirty="0" smtClean="0"/>
              <a:t>Thank You.</a:t>
            </a:r>
            <a:endParaRPr lang="en-US" dirty="0"/>
          </a:p>
        </p:txBody>
      </p:sp>
      <p:pic>
        <p:nvPicPr>
          <p:cNvPr id="3" name="Picture 2" descr="1814haskell.jpg"/>
          <p:cNvPicPr>
            <a:picLocks noChangeAspect="1"/>
          </p:cNvPicPr>
          <p:nvPr/>
        </p:nvPicPr>
        <p:blipFill>
          <a:blip r:embed="rId3"/>
          <a:stretch>
            <a:fillRect/>
          </a:stretch>
        </p:blipFill>
        <p:spPr>
          <a:xfrm>
            <a:off x="434807" y="457200"/>
            <a:ext cx="4365793" cy="2901016"/>
          </a:xfrm>
          <a:prstGeom prst="rect">
            <a:avLst/>
          </a:prstGeom>
          <a:ln w="38100">
            <a:solidFill>
              <a:schemeClr val="accent2">
                <a:lumMod val="50000"/>
              </a:schemeClr>
            </a:solidFill>
          </a:ln>
        </p:spPr>
      </p:pic>
      <p:sp>
        <p:nvSpPr>
          <p:cNvPr id="6" name="TextBox 5"/>
          <p:cNvSpPr txBox="1"/>
          <p:nvPr/>
        </p:nvSpPr>
        <p:spPr>
          <a:xfrm>
            <a:off x="381000" y="3733800"/>
            <a:ext cx="4267200" cy="2862322"/>
          </a:xfrm>
          <a:prstGeom prst="rect">
            <a:avLst/>
          </a:prstGeom>
          <a:noFill/>
        </p:spPr>
        <p:txBody>
          <a:bodyPr wrap="square" rtlCol="0">
            <a:spAutoFit/>
          </a:bodyPr>
          <a:lstStyle/>
          <a:p>
            <a:r>
              <a:rPr lang="en-US" b="1" dirty="0" smtClean="0"/>
              <a:t>Creating Permanently Affordable Housing for the Lawrence Community!</a:t>
            </a:r>
          </a:p>
          <a:p>
            <a:endParaRPr lang="en-US" b="1" dirty="0" smtClean="0"/>
          </a:p>
          <a:p>
            <a:r>
              <a:rPr lang="en-US" b="1" dirty="0" smtClean="0"/>
              <a:t>Rebecca Buford</a:t>
            </a:r>
          </a:p>
          <a:p>
            <a:r>
              <a:rPr lang="en-US" b="1" dirty="0" smtClean="0"/>
              <a:t>Executive Director</a:t>
            </a:r>
          </a:p>
          <a:p>
            <a:r>
              <a:rPr lang="en-US" b="1" dirty="0" smtClean="0"/>
              <a:t>785-760-2058</a:t>
            </a:r>
          </a:p>
          <a:p>
            <a:r>
              <a:rPr lang="en-US" b="1" dirty="0" smtClean="0"/>
              <a:t>Tenants to Homeowners, Inc.</a:t>
            </a:r>
          </a:p>
          <a:p>
            <a:r>
              <a:rPr lang="en-US" b="1" dirty="0" smtClean="0"/>
              <a:t>The Lawrence Community Housing Trust</a:t>
            </a:r>
          </a:p>
          <a:p>
            <a:r>
              <a:rPr lang="en-US" b="1" dirty="0" smtClean="0"/>
              <a:t>rbufordefird@yahoo.com</a:t>
            </a:r>
          </a:p>
          <a:p>
            <a:r>
              <a:rPr lang="en-US" b="1" dirty="0" smtClean="0"/>
              <a:t>www.tenants-to-homeowners.org</a:t>
            </a:r>
            <a:endParaRPr lang="en-US"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186" y="1066800"/>
            <a:ext cx="3751207" cy="5001609"/>
          </a:xfrm>
          <a:prstGeom prst="rect">
            <a:avLst/>
          </a:prstGeom>
        </p:spPr>
      </p:pic>
      <p:sp>
        <p:nvSpPr>
          <p:cNvPr id="5" name="TextBox 4"/>
          <p:cNvSpPr txBox="1"/>
          <p:nvPr/>
        </p:nvSpPr>
        <p:spPr>
          <a:xfrm>
            <a:off x="5105401" y="6226790"/>
            <a:ext cx="3581399" cy="369332"/>
          </a:xfrm>
          <a:prstGeom prst="rect">
            <a:avLst/>
          </a:prstGeom>
          <a:solidFill>
            <a:schemeClr val="accent1"/>
          </a:solidFill>
        </p:spPr>
        <p:txBody>
          <a:bodyPr wrap="square" rtlCol="0">
            <a:spAutoFit/>
          </a:bodyPr>
          <a:lstStyle/>
          <a:p>
            <a:r>
              <a:rPr lang="en-US" dirty="0" smtClean="0">
                <a:ln w="0"/>
                <a:effectLst>
                  <a:outerShdw blurRad="38100" dist="19050" dir="2700000" algn="tl" rotWithShape="0">
                    <a:schemeClr val="dk1">
                      <a:alpha val="40000"/>
                    </a:schemeClr>
                  </a:outerShdw>
                </a:effectLst>
              </a:rPr>
              <a:t>ROCK CHALK JAYHAWK, GO KU!</a:t>
            </a:r>
            <a:endParaRPr lang="en-US"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dirty="0" smtClean="0"/>
              <a:t>Appreciating Market</a:t>
            </a:r>
            <a:br>
              <a:rPr lang="en-US" dirty="0" smtClean="0"/>
            </a:br>
            <a:r>
              <a:rPr lang="en-US" dirty="0" smtClean="0"/>
              <a:t>Challenges—Why we started a CLT and Now Addressing Gentrification</a:t>
            </a:r>
            <a:endParaRPr lang="en-US" dirty="0"/>
          </a:p>
        </p:txBody>
      </p:sp>
      <p:sp>
        <p:nvSpPr>
          <p:cNvPr id="3" name="Subtitle 2"/>
          <p:cNvSpPr>
            <a:spLocks noGrp="1"/>
          </p:cNvSpPr>
          <p:nvPr>
            <p:ph type="subTitle" idx="1"/>
          </p:nvPr>
        </p:nvSpPr>
        <p:spPr>
          <a:xfrm>
            <a:off x="685800" y="2286000"/>
            <a:ext cx="8001000" cy="4267200"/>
          </a:xfrm>
        </p:spPr>
        <p:txBody>
          <a:bodyPr/>
          <a:lstStyle/>
          <a:p>
            <a:pPr marL="457200" indent="-457200">
              <a:buFont typeface="Arial" panose="020B0604020202020204" pitchFamily="34" charset="0"/>
              <a:buChar char="•"/>
            </a:pPr>
            <a:r>
              <a:rPr lang="en-US" dirty="0" smtClean="0"/>
              <a:t>Gentrification</a:t>
            </a:r>
          </a:p>
          <a:p>
            <a:pPr marL="457200" indent="-457200">
              <a:buFont typeface="Arial" panose="020B0604020202020204" pitchFamily="34" charset="0"/>
              <a:buChar char="•"/>
            </a:pPr>
            <a:r>
              <a:rPr lang="en-US" dirty="0" smtClean="0"/>
              <a:t>Low/Mod Income Families Displaced</a:t>
            </a:r>
          </a:p>
          <a:p>
            <a:pPr marL="457200" indent="-457200">
              <a:buFont typeface="Arial" panose="020B0604020202020204" pitchFamily="34" charset="0"/>
              <a:buChar char="•"/>
            </a:pPr>
            <a:r>
              <a:rPr lang="en-US" dirty="0" smtClean="0"/>
              <a:t>Historically affordable neighborhoods changing EAST Lawrence</a:t>
            </a:r>
          </a:p>
          <a:p>
            <a:pPr marL="457200" indent="-457200">
              <a:buFont typeface="Arial" panose="020B0604020202020204" pitchFamily="34" charset="0"/>
              <a:buChar char="•"/>
            </a:pPr>
            <a:r>
              <a:rPr lang="en-US" dirty="0" smtClean="0"/>
              <a:t>Property Tax Increases Pushing People Out</a:t>
            </a:r>
          </a:p>
          <a:p>
            <a:pPr marL="457200" indent="-457200">
              <a:buFont typeface="Arial" panose="020B0604020202020204" pitchFamily="34" charset="0"/>
              <a:buChar char="•"/>
            </a:pPr>
            <a:r>
              <a:rPr lang="en-US" dirty="0" smtClean="0"/>
              <a:t>Investor Competition </a:t>
            </a:r>
            <a:endParaRPr lang="en-US" dirty="0"/>
          </a:p>
        </p:txBody>
      </p:sp>
    </p:spTree>
    <p:extLst>
      <p:ext uri="{BB962C8B-B14F-4D97-AF65-F5344CB8AC3E}">
        <p14:creationId xmlns:p14="http://schemas.microsoft.com/office/powerpoint/2010/main" val="243121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Lawrence Price Growth</a:t>
            </a:r>
            <a:endParaRPr lang="en-US" dirty="0"/>
          </a:p>
        </p:txBody>
      </p:sp>
      <p:sp>
        <p:nvSpPr>
          <p:cNvPr id="4" name="TextBox 3"/>
          <p:cNvSpPr txBox="1"/>
          <p:nvPr/>
        </p:nvSpPr>
        <p:spPr>
          <a:xfrm>
            <a:off x="914400" y="5486400"/>
            <a:ext cx="7162800" cy="1200329"/>
          </a:xfrm>
          <a:prstGeom prst="rect">
            <a:avLst/>
          </a:prstGeom>
          <a:noFill/>
          <a:ln w="25400">
            <a:solidFill>
              <a:schemeClr val="accent6">
                <a:lumMod val="75000"/>
              </a:schemeClr>
            </a:solidFill>
          </a:ln>
        </p:spPr>
        <p:txBody>
          <a:bodyPr wrap="square" rtlCol="0">
            <a:spAutoFit/>
          </a:bodyPr>
          <a:lstStyle/>
          <a:p>
            <a:r>
              <a:rPr lang="en-US" dirty="0" smtClean="0"/>
              <a:t>Although appreciation  stopped in 2007 at 191,200, in 2010 the average sale’s price was still $162,900 and has gone up every year since. The 2017 average was $244,000, which is a $1676 payment at </a:t>
            </a:r>
            <a:r>
              <a:rPr lang="en-US" dirty="0"/>
              <a:t>5</a:t>
            </a:r>
            <a:r>
              <a:rPr lang="en-US" dirty="0" smtClean="0"/>
              <a:t>% IR that requires a $67,000 income with 0 debt.  2018’s average NEW sold price was $346,700</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111611635"/>
              </p:ext>
            </p:extLst>
          </p:nvPr>
        </p:nvGraphicFramePr>
        <p:xfrm>
          <a:off x="304800" y="914400"/>
          <a:ext cx="8534400" cy="43389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772400" cy="914400"/>
          </a:xfrm>
        </p:spPr>
        <p:txBody>
          <a:bodyPr/>
          <a:lstStyle/>
          <a:p>
            <a:r>
              <a:rPr lang="en-US" dirty="0" smtClean="0"/>
              <a:t>Lawrence Income Guidelines</a:t>
            </a:r>
            <a:endParaRPr lang="en-US" dirty="0"/>
          </a:p>
        </p:txBody>
      </p:sp>
      <p:sp>
        <p:nvSpPr>
          <p:cNvPr id="3" name="Subtitle 2"/>
          <p:cNvSpPr>
            <a:spLocks noGrp="1"/>
          </p:cNvSpPr>
          <p:nvPr>
            <p:ph type="subTitle" idx="1"/>
          </p:nvPr>
        </p:nvSpPr>
        <p:spPr>
          <a:xfrm>
            <a:off x="381000" y="990600"/>
            <a:ext cx="8305800" cy="914400"/>
          </a:xfrm>
        </p:spPr>
        <p:txBody>
          <a:bodyPr wrap="square">
            <a:normAutofit/>
          </a:bodyPr>
          <a:lstStyle/>
          <a:p>
            <a:r>
              <a:rPr lang="en-US" sz="2000" dirty="0" smtClean="0">
                <a:solidFill>
                  <a:schemeClr val="tx1"/>
                </a:solidFill>
              </a:rPr>
              <a:t>LCHT serves families under 80% of the median income of Lawrence</a:t>
            </a:r>
            <a:br>
              <a:rPr lang="en-US" sz="2000" dirty="0" smtClean="0">
                <a:solidFill>
                  <a:schemeClr val="tx1"/>
                </a:solidFill>
              </a:rPr>
            </a:br>
            <a:r>
              <a:rPr lang="en-US" sz="2000" dirty="0" smtClean="0">
                <a:solidFill>
                  <a:schemeClr val="tx1"/>
                </a:solidFill>
              </a:rPr>
              <a:t>Average % of MFI since 2005 is 63% (34.9K for 1, 46K for 4)</a:t>
            </a:r>
            <a:endParaRPr lang="en-US" sz="2800" dirty="0"/>
          </a:p>
        </p:txBody>
      </p:sp>
      <p:sp>
        <p:nvSpPr>
          <p:cNvPr id="4" name="TextBox 3"/>
          <p:cNvSpPr txBox="1"/>
          <p:nvPr/>
        </p:nvSpPr>
        <p:spPr>
          <a:xfrm>
            <a:off x="533400" y="2057400"/>
            <a:ext cx="3810000" cy="4462760"/>
          </a:xfrm>
          <a:prstGeom prst="rect">
            <a:avLst/>
          </a:prstGeom>
          <a:noFill/>
          <a:ln w="25400">
            <a:solidFill>
              <a:schemeClr val="tx2">
                <a:lumMod val="60000"/>
                <a:lumOff val="40000"/>
              </a:schemeClr>
            </a:solidFill>
          </a:ln>
        </p:spPr>
        <p:txBody>
          <a:bodyPr wrap="square" rtlCol="0">
            <a:spAutoFit/>
          </a:bodyPr>
          <a:lstStyle/>
          <a:p>
            <a:pPr algn="ctr"/>
            <a:r>
              <a:rPr lang="en-US" sz="2000" dirty="0" smtClean="0"/>
              <a:t/>
            </a:r>
            <a:br>
              <a:rPr lang="en-US" sz="2000" dirty="0" smtClean="0"/>
            </a:br>
            <a:r>
              <a:rPr lang="en-US" sz="2000" dirty="0" smtClean="0"/>
              <a:t>LCHT 2018</a:t>
            </a:r>
            <a:br>
              <a:rPr lang="en-US" sz="2000" dirty="0" smtClean="0"/>
            </a:br>
            <a:r>
              <a:rPr lang="en-US" sz="2000" dirty="0" smtClean="0"/>
              <a:t>M A XIMUM INCOME</a:t>
            </a:r>
            <a:br>
              <a:rPr lang="en-US" sz="2000" dirty="0" smtClean="0"/>
            </a:br>
            <a:r>
              <a:rPr lang="en-US" sz="2000" dirty="0" smtClean="0"/>
              <a:t>GU I D E L I N E S</a:t>
            </a:r>
          </a:p>
          <a:p>
            <a:pPr algn="ctr"/>
            <a:r>
              <a:rPr lang="en-US" sz="2400" dirty="0" smtClean="0"/>
              <a:t/>
            </a:r>
            <a:br>
              <a:rPr lang="en-US" sz="2400" dirty="0" smtClean="0"/>
            </a:br>
            <a:r>
              <a:rPr lang="en-US" sz="2400" dirty="0" smtClean="0"/>
              <a:t>1 	$44,350</a:t>
            </a:r>
          </a:p>
          <a:p>
            <a:pPr algn="ctr"/>
            <a:r>
              <a:rPr lang="en-US" sz="2400" dirty="0" smtClean="0"/>
              <a:t>2 	$50,650</a:t>
            </a:r>
          </a:p>
          <a:p>
            <a:pPr algn="ctr"/>
            <a:r>
              <a:rPr lang="en-US" sz="2400" dirty="0" smtClean="0"/>
              <a:t>3 	$57,000</a:t>
            </a:r>
          </a:p>
          <a:p>
            <a:pPr algn="ctr"/>
            <a:r>
              <a:rPr lang="en-US" sz="2400" dirty="0" smtClean="0"/>
              <a:t>4 	$63,300</a:t>
            </a:r>
          </a:p>
          <a:p>
            <a:pPr algn="ctr"/>
            <a:r>
              <a:rPr lang="en-US" sz="2400" dirty="0" smtClean="0"/>
              <a:t>5 	$68,400</a:t>
            </a:r>
          </a:p>
          <a:p>
            <a:pPr algn="ctr"/>
            <a:r>
              <a:rPr lang="en-US" sz="2400" dirty="0" smtClean="0"/>
              <a:t>6 	$73,450</a:t>
            </a:r>
            <a:r>
              <a:rPr lang="en-US" sz="2000" dirty="0" smtClean="0"/>
              <a:t/>
            </a:r>
            <a:br>
              <a:rPr lang="en-US" sz="2000" dirty="0" smtClean="0"/>
            </a:br>
            <a:endParaRPr lang="en-US" sz="2000" dirty="0" smtClean="0"/>
          </a:p>
          <a:p>
            <a:pPr algn="ct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975383327"/>
              </p:ext>
            </p:extLst>
          </p:nvPr>
        </p:nvGraphicFramePr>
        <p:xfrm>
          <a:off x="4419600" y="2057400"/>
          <a:ext cx="4419600" cy="4512116"/>
        </p:xfrm>
        <a:graphic>
          <a:graphicData uri="http://schemas.openxmlformats.org/drawingml/2006/table">
            <a:tbl>
              <a:tblPr firstRow="1" bandRow="1">
                <a:tableStyleId>{5C22544A-7EE6-4342-B048-85BDC9FD1C3A}</a:tableStyleId>
              </a:tblPr>
              <a:tblGrid>
                <a:gridCol w="2895600"/>
                <a:gridCol w="1524000"/>
              </a:tblGrid>
              <a:tr h="608454">
                <a:tc>
                  <a:txBody>
                    <a:bodyPr/>
                    <a:lstStyle/>
                    <a:p>
                      <a:r>
                        <a:rPr lang="en-US" b="1" dirty="0" smtClean="0">
                          <a:latin typeface="Arial"/>
                        </a:rPr>
                        <a:t>Largest Employers </a:t>
                      </a:r>
                      <a:br>
                        <a:rPr lang="en-US" b="1" dirty="0" smtClean="0">
                          <a:latin typeface="Arial"/>
                        </a:rPr>
                      </a:br>
                      <a:r>
                        <a:rPr lang="en-US" b="1" dirty="0" smtClean="0">
                          <a:latin typeface="Arial"/>
                        </a:rPr>
                        <a:t>in DG County</a:t>
                      </a:r>
                      <a:endParaRPr lang="en-US" dirty="0"/>
                    </a:p>
                  </a:txBody>
                  <a:tcPr/>
                </a:tc>
                <a:tc>
                  <a:txBody>
                    <a:bodyPr/>
                    <a:lstStyle/>
                    <a:p>
                      <a:r>
                        <a:rPr lang="en-US" b="1" dirty="0" smtClean="0">
                          <a:latin typeface="Arial"/>
                        </a:rPr>
                        <a:t># of </a:t>
                      </a:r>
                      <a:br>
                        <a:rPr lang="en-US" b="1" dirty="0" smtClean="0">
                          <a:latin typeface="Arial"/>
                        </a:rPr>
                      </a:br>
                      <a:r>
                        <a:rPr lang="en-US" b="1" dirty="0" smtClean="0">
                          <a:latin typeface="Arial"/>
                        </a:rPr>
                        <a:t>Employees</a:t>
                      </a:r>
                      <a:r>
                        <a:rPr lang="en-US" dirty="0" smtClean="0"/>
                        <a:t> </a:t>
                      </a:r>
                      <a:endParaRPr lang="en-US" dirty="0"/>
                    </a:p>
                  </a:txBody>
                  <a:tcPr/>
                </a:tc>
              </a:tr>
              <a:tr h="753324">
                <a:tc>
                  <a:txBody>
                    <a:bodyPr/>
                    <a:lstStyle/>
                    <a:p>
                      <a:r>
                        <a:rPr lang="en-US" dirty="0" smtClean="0"/>
                        <a:t>Kansas University</a:t>
                      </a:r>
                      <a:br>
                        <a:rPr lang="en-US" dirty="0" smtClean="0"/>
                      </a:br>
                      <a:r>
                        <a:rPr lang="en-US" sz="1400" dirty="0" smtClean="0"/>
                        <a:t>(landscaping, dining,</a:t>
                      </a:r>
                      <a:r>
                        <a:rPr lang="en-US" sz="1400" baseline="0" dirty="0" smtClean="0"/>
                        <a:t> housekeeping, </a:t>
                      </a:r>
                    </a:p>
                    <a:p>
                      <a:r>
                        <a:rPr lang="en-US" sz="1400" baseline="0" dirty="0" smtClean="0"/>
                        <a:t>administrative)</a:t>
                      </a:r>
                      <a:endParaRPr lang="en-US" dirty="0"/>
                    </a:p>
                  </a:txBody>
                  <a:tcPr/>
                </a:tc>
                <a:tc>
                  <a:txBody>
                    <a:bodyPr/>
                    <a:lstStyle/>
                    <a:p>
                      <a:r>
                        <a:rPr lang="en-US" dirty="0" smtClean="0"/>
                        <a:t>9,881</a:t>
                      </a:r>
                      <a:endParaRPr lang="en-US" dirty="0"/>
                    </a:p>
                  </a:txBody>
                  <a:tcPr/>
                </a:tc>
              </a:tr>
              <a:tr h="608454">
                <a:tc>
                  <a:txBody>
                    <a:bodyPr/>
                    <a:lstStyle/>
                    <a:p>
                      <a:r>
                        <a:rPr lang="en-US" dirty="0" smtClean="0"/>
                        <a:t>Lawrence Public Schools</a:t>
                      </a:r>
                      <a:br>
                        <a:rPr lang="en-US" dirty="0" smtClean="0"/>
                      </a:br>
                      <a:r>
                        <a:rPr lang="en-US" dirty="0" smtClean="0"/>
                        <a:t>(teacher</a:t>
                      </a:r>
                      <a:r>
                        <a:rPr lang="en-US" baseline="0" dirty="0" smtClean="0"/>
                        <a:t> starts at </a:t>
                      </a:r>
                      <a:endParaRPr lang="en-US" dirty="0"/>
                    </a:p>
                  </a:txBody>
                  <a:tcPr/>
                </a:tc>
                <a:tc>
                  <a:txBody>
                    <a:bodyPr/>
                    <a:lstStyle/>
                    <a:p>
                      <a:r>
                        <a:rPr lang="en-US" dirty="0" smtClean="0"/>
                        <a:t>1,800</a:t>
                      </a:r>
                      <a:endParaRPr lang="en-US" dirty="0"/>
                    </a:p>
                  </a:txBody>
                  <a:tcPr/>
                </a:tc>
              </a:tr>
              <a:tr h="381269">
                <a:tc>
                  <a:txBody>
                    <a:bodyPr/>
                    <a:lstStyle/>
                    <a:p>
                      <a:r>
                        <a:rPr lang="en-US" dirty="0" smtClean="0"/>
                        <a:t>City</a:t>
                      </a:r>
                      <a:r>
                        <a:rPr lang="en-US" baseline="0" dirty="0" smtClean="0"/>
                        <a:t> of Lawrence</a:t>
                      </a:r>
                      <a:endParaRPr lang="en-US" dirty="0"/>
                    </a:p>
                  </a:txBody>
                  <a:tcPr/>
                </a:tc>
                <a:tc>
                  <a:txBody>
                    <a:bodyPr/>
                    <a:lstStyle/>
                    <a:p>
                      <a:r>
                        <a:rPr lang="en-US" dirty="0" smtClean="0"/>
                        <a:t>1,455</a:t>
                      </a:r>
                      <a:endParaRPr lang="en-US" dirty="0"/>
                    </a:p>
                  </a:txBody>
                  <a:tcPr/>
                </a:tc>
              </a:tr>
              <a:tr h="381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Lawrence Memorial</a:t>
                      </a:r>
                      <a:r>
                        <a:rPr lang="en-US" baseline="0" dirty="0" smtClean="0"/>
                        <a:t> Hospital</a:t>
                      </a:r>
                      <a:endParaRPr lang="en-US" dirty="0" smtClean="0"/>
                    </a:p>
                  </a:txBody>
                  <a:tcPr/>
                </a:tc>
                <a:tc>
                  <a:txBody>
                    <a:bodyPr/>
                    <a:lstStyle/>
                    <a:p>
                      <a:r>
                        <a:rPr lang="en-US" dirty="0" smtClean="0"/>
                        <a:t>1,322</a:t>
                      </a:r>
                      <a:endParaRPr lang="en-US" dirty="0"/>
                    </a:p>
                  </a:txBody>
                  <a:tcPr/>
                </a:tc>
              </a:tr>
              <a:tr h="381269">
                <a:tc>
                  <a:txBody>
                    <a:bodyPr/>
                    <a:lstStyle/>
                    <a:p>
                      <a:r>
                        <a:rPr lang="en-US" dirty="0" smtClean="0"/>
                        <a:t>Berry</a:t>
                      </a:r>
                      <a:r>
                        <a:rPr lang="en-US" baseline="0" dirty="0" smtClean="0"/>
                        <a:t> Plastics</a:t>
                      </a:r>
                      <a:endParaRPr lang="en-US" dirty="0"/>
                    </a:p>
                  </a:txBody>
                  <a:tcPr/>
                </a:tc>
                <a:tc>
                  <a:txBody>
                    <a:bodyPr/>
                    <a:lstStyle/>
                    <a:p>
                      <a:r>
                        <a:rPr lang="en-US" dirty="0" smtClean="0"/>
                        <a:t>739</a:t>
                      </a:r>
                      <a:endParaRPr lang="en-US" dirty="0"/>
                    </a:p>
                  </a:txBody>
                  <a:tcPr/>
                </a:tc>
              </a:tr>
              <a:tr h="381269">
                <a:tc>
                  <a:txBody>
                    <a:bodyPr/>
                    <a:lstStyle/>
                    <a:p>
                      <a:r>
                        <a:rPr lang="en-US" dirty="0" smtClean="0"/>
                        <a:t>Hallmark Cards</a:t>
                      </a:r>
                      <a:endParaRPr lang="en-US" dirty="0"/>
                    </a:p>
                  </a:txBody>
                  <a:tcPr/>
                </a:tc>
                <a:tc>
                  <a:txBody>
                    <a:bodyPr/>
                    <a:lstStyle/>
                    <a:p>
                      <a:r>
                        <a:rPr lang="en-US" dirty="0" smtClean="0"/>
                        <a:t>525</a:t>
                      </a:r>
                      <a:endParaRPr lang="en-US" dirty="0"/>
                    </a:p>
                  </a:txBody>
                  <a:tcPr/>
                </a:tc>
              </a:tr>
              <a:tr h="848091">
                <a:tc>
                  <a:txBody>
                    <a:bodyPr/>
                    <a:lstStyle/>
                    <a:p>
                      <a:r>
                        <a:rPr lang="en-US" dirty="0" smtClean="0"/>
                        <a:t>Baker</a:t>
                      </a:r>
                      <a:r>
                        <a:rPr lang="en-US" baseline="0" dirty="0" smtClean="0"/>
                        <a:t> University</a:t>
                      </a:r>
                      <a:endParaRPr lang="en-US" dirty="0"/>
                    </a:p>
                  </a:txBody>
                  <a:tcPr/>
                </a:tc>
                <a:tc>
                  <a:txBody>
                    <a:bodyPr/>
                    <a:lstStyle/>
                    <a:p>
                      <a:r>
                        <a:rPr lang="en-US" dirty="0" smtClean="0"/>
                        <a:t>496</a:t>
                      </a:r>
                      <a:br>
                        <a:rPr lang="en-US" dirty="0" smtClean="0"/>
                      </a:br>
                      <a:r>
                        <a:rPr lang="en-US" dirty="0" smtClean="0"/>
                        <a:t/>
                      </a:r>
                      <a:br>
                        <a:rPr lang="en-US" dirty="0" smtClean="0"/>
                      </a:b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3340"/>
            <a:ext cx="5943600" cy="1069975"/>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LCHT HOMES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724830"/>
            <a:ext cx="3048000" cy="20281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577" y="3114365"/>
            <a:ext cx="5037668" cy="30644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771" y="1372838"/>
            <a:ext cx="2133600" cy="1600200"/>
          </a:xfrm>
          <a:prstGeom prst="rect">
            <a:avLst/>
          </a:prstGeom>
        </p:spPr>
      </p:pic>
      <p:sp>
        <p:nvSpPr>
          <p:cNvPr id="8" name="TextBox 7"/>
          <p:cNvSpPr txBox="1"/>
          <p:nvPr/>
        </p:nvSpPr>
        <p:spPr>
          <a:xfrm>
            <a:off x="4047068" y="2335816"/>
            <a:ext cx="2286000" cy="707886"/>
          </a:xfrm>
          <a:prstGeom prst="rect">
            <a:avLst/>
          </a:prstGeom>
          <a:noFill/>
        </p:spPr>
        <p:txBody>
          <a:bodyPr wrap="square" rtlCol="0">
            <a:spAutoFit/>
          </a:bodyPr>
          <a:lstStyle/>
          <a:p>
            <a:pPr algn="ctr"/>
            <a:r>
              <a:rPr lang="en-US" sz="2000" dirty="0" smtClean="0">
                <a:latin typeface="Berlin Sans FB" panose="020E0602020502020306" pitchFamily="34" charset="0"/>
              </a:rPr>
              <a:t>Partnership Project</a:t>
            </a:r>
            <a:br>
              <a:rPr lang="en-US" sz="2000" dirty="0" smtClean="0">
                <a:latin typeface="Berlin Sans FB" panose="020E0602020502020306" pitchFamily="34" charset="0"/>
              </a:rPr>
            </a:br>
            <a:r>
              <a:rPr lang="en-US" sz="2000" dirty="0" smtClean="0">
                <a:latin typeface="Berlin Sans FB" panose="020E0602020502020306" pitchFamily="34" charset="0"/>
              </a:rPr>
              <a:t>3 homes</a:t>
            </a:r>
            <a:endParaRPr lang="en-US" sz="2000" dirty="0">
              <a:latin typeface="Berlin Sans FB" panose="020E0602020502020306"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50" y="4525677"/>
            <a:ext cx="2978150" cy="218335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6423" y="4267200"/>
            <a:ext cx="1622577" cy="1216932"/>
          </a:xfrm>
          <a:prstGeom prst="rect">
            <a:avLst/>
          </a:prstGeom>
        </p:spPr>
      </p:pic>
      <p:sp>
        <p:nvSpPr>
          <p:cNvPr id="11" name="TextBox 10"/>
          <p:cNvSpPr txBox="1"/>
          <p:nvPr/>
        </p:nvSpPr>
        <p:spPr>
          <a:xfrm>
            <a:off x="3638249" y="6353139"/>
            <a:ext cx="2971800" cy="400110"/>
          </a:xfrm>
          <a:prstGeom prst="rect">
            <a:avLst/>
          </a:prstGeom>
          <a:noFill/>
        </p:spPr>
        <p:txBody>
          <a:bodyPr wrap="square" rtlCol="0">
            <a:spAutoFit/>
          </a:bodyPr>
          <a:lstStyle/>
          <a:p>
            <a:r>
              <a:rPr lang="en-US" sz="2000" dirty="0">
                <a:latin typeface="Berlin Sans FB" panose="020E0602020502020306" pitchFamily="34" charset="0"/>
              </a:rPr>
              <a:t>Prairie Wind 18 homes</a:t>
            </a:r>
          </a:p>
        </p:txBody>
      </p:sp>
      <p:sp>
        <p:nvSpPr>
          <p:cNvPr id="12" name="TextBox 11"/>
          <p:cNvSpPr txBox="1"/>
          <p:nvPr/>
        </p:nvSpPr>
        <p:spPr>
          <a:xfrm>
            <a:off x="1212850" y="3750610"/>
            <a:ext cx="2368550" cy="400110"/>
          </a:xfrm>
          <a:prstGeom prst="rect">
            <a:avLst/>
          </a:prstGeom>
          <a:noFill/>
        </p:spPr>
        <p:txBody>
          <a:bodyPr wrap="square" rtlCol="0">
            <a:spAutoFit/>
          </a:bodyPr>
          <a:lstStyle/>
          <a:p>
            <a:r>
              <a:rPr lang="en-US" sz="2000" dirty="0">
                <a:latin typeface="Berlin Sans FB" panose="020E0602020502020306" pitchFamily="34" charset="0"/>
              </a:rPr>
              <a:t>Laura Ave. 5 homes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Land Trust Definition</a:t>
            </a:r>
            <a:endParaRPr lang="en-US" dirty="0"/>
          </a:p>
        </p:txBody>
      </p:sp>
      <p:sp>
        <p:nvSpPr>
          <p:cNvPr id="3" name="Content Placeholder 2"/>
          <p:cNvSpPr>
            <a:spLocks noGrp="1"/>
          </p:cNvSpPr>
          <p:nvPr>
            <p:ph idx="1"/>
          </p:nvPr>
        </p:nvSpPr>
        <p:spPr>
          <a:xfrm>
            <a:off x="446809" y="2353541"/>
            <a:ext cx="8343900" cy="3439391"/>
          </a:xfrm>
        </p:spPr>
        <p:txBody>
          <a:bodyPr>
            <a:normAutofit/>
          </a:bodyPr>
          <a:lstStyle/>
          <a:p>
            <a:pPr marL="0" indent="0">
              <a:buNone/>
            </a:pPr>
            <a:r>
              <a:rPr lang="en-US" sz="2700" dirty="0"/>
              <a:t>A </a:t>
            </a:r>
            <a:r>
              <a:rPr lang="en-US" sz="2700" b="1" dirty="0"/>
              <a:t>community land trust</a:t>
            </a:r>
            <a:r>
              <a:rPr lang="en-US" sz="2700" dirty="0"/>
              <a:t> (</a:t>
            </a:r>
            <a:r>
              <a:rPr lang="en-US" sz="2700" b="1" dirty="0"/>
              <a:t>CLT</a:t>
            </a:r>
            <a:r>
              <a:rPr lang="en-US" sz="2700" dirty="0"/>
              <a:t>) is a nonprofit corporation that develops and stewards affordable housing, community gardens, civic buildings, commercial spaces and other community assets on behalf of a community. “CLTs” balance the needs of individuals to access land and maintain security of tenure with a community’s need to maintain affordability, economic diversity and local access to essential services.</a:t>
            </a:r>
          </a:p>
        </p:txBody>
      </p:sp>
    </p:spTree>
    <p:extLst>
      <p:ext uri="{BB962C8B-B14F-4D97-AF65-F5344CB8AC3E}">
        <p14:creationId xmlns:p14="http://schemas.microsoft.com/office/powerpoint/2010/main" val="286828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T_map_figure_1_final[1].jpg"/>
          <p:cNvPicPr>
            <a:picLocks noChangeAspect="1"/>
          </p:cNvPicPr>
          <p:nvPr/>
        </p:nvPicPr>
        <p:blipFill>
          <a:blip r:embed="rId3" cstate="print"/>
          <a:stretch>
            <a:fillRect/>
          </a:stretch>
        </p:blipFill>
        <p:spPr>
          <a:xfrm>
            <a:off x="1308539" y="1371600"/>
            <a:ext cx="6617576" cy="4171950"/>
          </a:xfrm>
          <a:prstGeom prst="rect">
            <a:avLst/>
          </a:prstGeom>
        </p:spPr>
      </p:pic>
      <p:sp>
        <p:nvSpPr>
          <p:cNvPr id="3" name="TextBox 2"/>
          <p:cNvSpPr txBox="1"/>
          <p:nvPr/>
        </p:nvSpPr>
        <p:spPr>
          <a:xfrm>
            <a:off x="3200400" y="1200150"/>
            <a:ext cx="4171950" cy="300082"/>
          </a:xfrm>
          <a:prstGeom prst="rect">
            <a:avLst/>
          </a:prstGeom>
          <a:noFill/>
        </p:spPr>
        <p:txBody>
          <a:bodyPr wrap="square" rtlCol="0">
            <a:spAutoFit/>
          </a:bodyPr>
          <a:lstStyle/>
          <a:p>
            <a:r>
              <a:rPr lang="en-US" sz="1350" dirty="0"/>
              <a:t>CLTs Across the Country—Few in the Midwest</a:t>
            </a:r>
          </a:p>
        </p:txBody>
      </p:sp>
    </p:spTree>
    <p:extLst>
      <p:ext uri="{BB962C8B-B14F-4D97-AF65-F5344CB8AC3E}">
        <p14:creationId xmlns:p14="http://schemas.microsoft.com/office/powerpoint/2010/main" val="264010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Line 3"/>
          <p:cNvSpPr>
            <a:spLocks noChangeShapeType="1"/>
          </p:cNvSpPr>
          <p:nvPr/>
        </p:nvSpPr>
        <p:spPr bwMode="auto">
          <a:xfrm>
            <a:off x="2286000" y="2057400"/>
            <a:ext cx="0" cy="2914650"/>
          </a:xfrm>
          <a:prstGeom prst="line">
            <a:avLst/>
          </a:prstGeom>
          <a:noFill/>
          <a:ln w="57150">
            <a:solidFill>
              <a:schemeClr val="tx1"/>
            </a:solidFill>
            <a:round/>
            <a:headEnd/>
            <a:tailEnd/>
          </a:ln>
          <a:effectLst/>
        </p:spPr>
        <p:txBody>
          <a:bodyPr wrap="none" anchor="ctr"/>
          <a:lstStyle/>
          <a:p>
            <a:endParaRPr lang="en-US" sz="1350"/>
          </a:p>
        </p:txBody>
      </p:sp>
      <p:sp>
        <p:nvSpPr>
          <p:cNvPr id="24580" name="Line 4"/>
          <p:cNvSpPr>
            <a:spLocks noChangeShapeType="1"/>
          </p:cNvSpPr>
          <p:nvPr/>
        </p:nvSpPr>
        <p:spPr bwMode="auto">
          <a:xfrm>
            <a:off x="2000250" y="4800600"/>
            <a:ext cx="5543550" cy="0"/>
          </a:xfrm>
          <a:prstGeom prst="line">
            <a:avLst/>
          </a:prstGeom>
          <a:noFill/>
          <a:ln w="57150">
            <a:solidFill>
              <a:schemeClr val="tx1"/>
            </a:solidFill>
            <a:round/>
            <a:headEnd/>
            <a:tailEnd/>
          </a:ln>
          <a:effectLst/>
        </p:spPr>
        <p:txBody>
          <a:bodyPr wrap="none" anchor="ctr"/>
          <a:lstStyle/>
          <a:p>
            <a:endParaRPr lang="en-US" sz="1350"/>
          </a:p>
        </p:txBody>
      </p:sp>
      <p:sp>
        <p:nvSpPr>
          <p:cNvPr id="24582" name="Text Box 6"/>
          <p:cNvSpPr txBox="1">
            <a:spLocks noChangeArrowheads="1"/>
          </p:cNvSpPr>
          <p:nvPr/>
        </p:nvSpPr>
        <p:spPr bwMode="auto">
          <a:xfrm>
            <a:off x="6743700" y="4800600"/>
            <a:ext cx="971550" cy="369332"/>
          </a:xfrm>
          <a:prstGeom prst="rect">
            <a:avLst/>
          </a:prstGeom>
          <a:noFill/>
          <a:ln w="9525">
            <a:noFill/>
            <a:miter lim="800000"/>
            <a:headEnd/>
            <a:tailEnd/>
          </a:ln>
          <a:effectLst/>
        </p:spPr>
        <p:txBody>
          <a:bodyPr>
            <a:spAutoFit/>
          </a:bodyPr>
          <a:lstStyle/>
          <a:p>
            <a:pPr algn="l"/>
            <a:r>
              <a:rPr lang="en-US" i="1">
                <a:latin typeface="Arial" charset="0"/>
              </a:rPr>
              <a:t>Time</a:t>
            </a:r>
          </a:p>
        </p:txBody>
      </p:sp>
      <p:sp>
        <p:nvSpPr>
          <p:cNvPr id="24584" name="Text Box 8"/>
          <p:cNvSpPr txBox="1">
            <a:spLocks noChangeArrowheads="1"/>
          </p:cNvSpPr>
          <p:nvPr/>
        </p:nvSpPr>
        <p:spPr bwMode="auto">
          <a:xfrm>
            <a:off x="1200150" y="5200651"/>
            <a:ext cx="6686550" cy="369332"/>
          </a:xfrm>
          <a:prstGeom prst="rect">
            <a:avLst/>
          </a:prstGeom>
          <a:noFill/>
          <a:ln w="57150">
            <a:solidFill>
              <a:schemeClr val="tx1"/>
            </a:solidFill>
            <a:miter lim="800000"/>
            <a:headEnd/>
            <a:tailEnd/>
          </a:ln>
          <a:effectLst/>
        </p:spPr>
        <p:txBody>
          <a:bodyPr>
            <a:spAutoFit/>
          </a:bodyPr>
          <a:lstStyle/>
          <a:p>
            <a:pPr algn="l"/>
            <a:r>
              <a:rPr lang="en-US">
                <a:latin typeface="Arial Black" pitchFamily="34" charset="0"/>
              </a:rPr>
              <a:t>Understanding Subsidy Retention</a:t>
            </a:r>
            <a:r>
              <a:rPr lang="en-US">
                <a:latin typeface="Times" charset="0"/>
              </a:rPr>
              <a:t>          </a:t>
            </a:r>
            <a:r>
              <a:rPr lang="en-US" sz="1500">
                <a:latin typeface="Arial" charset="0"/>
              </a:rPr>
              <a:t>Subsidy Recapture</a:t>
            </a:r>
            <a:endParaRPr lang="en-US" sz="1500">
              <a:latin typeface="Times" charset="0"/>
            </a:endParaRPr>
          </a:p>
        </p:txBody>
      </p:sp>
      <p:sp>
        <p:nvSpPr>
          <p:cNvPr id="24586" name="Rectangle 10"/>
          <p:cNvSpPr>
            <a:spLocks noGrp="1" noChangeArrowheads="1"/>
          </p:cNvSpPr>
          <p:nvPr>
            <p:ph type="title" idx="4294967295"/>
          </p:nvPr>
        </p:nvSpPr>
        <p:spPr>
          <a:xfrm>
            <a:off x="1485900" y="1028700"/>
            <a:ext cx="6172200" cy="857250"/>
          </a:xfrm>
        </p:spPr>
        <p:txBody>
          <a:bodyPr>
            <a:normAutofit fontScale="90000"/>
          </a:bodyPr>
          <a:lstStyle/>
          <a:p>
            <a:r>
              <a:rPr lang="en-US" dirty="0"/>
              <a:t>The Problem with Subsidy Recapture</a:t>
            </a:r>
          </a:p>
        </p:txBody>
      </p:sp>
      <p:sp>
        <p:nvSpPr>
          <p:cNvPr id="24587" name="Text Box 11"/>
          <p:cNvSpPr txBox="1">
            <a:spLocks noChangeArrowheads="1"/>
          </p:cNvSpPr>
          <p:nvPr/>
        </p:nvSpPr>
        <p:spPr bwMode="auto">
          <a:xfrm>
            <a:off x="1943100" y="2057400"/>
            <a:ext cx="171450" cy="369332"/>
          </a:xfrm>
          <a:prstGeom prst="rect">
            <a:avLst/>
          </a:prstGeom>
          <a:noFill/>
          <a:ln w="9525">
            <a:noFill/>
            <a:miter lim="800000"/>
            <a:headEnd/>
            <a:tailEnd/>
          </a:ln>
          <a:effectLst/>
        </p:spPr>
        <p:txBody>
          <a:bodyPr>
            <a:spAutoFit/>
          </a:bodyPr>
          <a:lstStyle/>
          <a:p>
            <a:pPr algn="l"/>
            <a:r>
              <a:rPr lang="en-US" i="1">
                <a:latin typeface="Arial" charset="0"/>
              </a:rPr>
              <a:t>$</a:t>
            </a:r>
          </a:p>
        </p:txBody>
      </p:sp>
      <p:sp>
        <p:nvSpPr>
          <p:cNvPr id="24588" name="Text Box 12"/>
          <p:cNvSpPr txBox="1">
            <a:spLocks noChangeArrowheads="1"/>
          </p:cNvSpPr>
          <p:nvPr/>
        </p:nvSpPr>
        <p:spPr bwMode="auto">
          <a:xfrm>
            <a:off x="2400301" y="2057401"/>
            <a:ext cx="4291559" cy="369332"/>
          </a:xfrm>
          <a:prstGeom prst="rect">
            <a:avLst/>
          </a:prstGeom>
          <a:noFill/>
          <a:ln w="9525">
            <a:noFill/>
            <a:miter lim="800000"/>
            <a:headEnd/>
            <a:tailEnd/>
          </a:ln>
          <a:effectLst/>
        </p:spPr>
        <p:txBody>
          <a:bodyPr wrap="none">
            <a:spAutoFit/>
          </a:bodyPr>
          <a:lstStyle/>
          <a:p>
            <a:pPr algn="l">
              <a:spcBef>
                <a:spcPct val="0"/>
              </a:spcBef>
            </a:pPr>
            <a:r>
              <a:rPr lang="en-US" dirty="0">
                <a:solidFill>
                  <a:srgbClr val="FF6C2C"/>
                </a:solidFill>
                <a:latin typeface="Comic Sans MS" pitchFamily="66" charset="0"/>
              </a:rPr>
              <a:t>Now the City has $10,000 to reinvest.</a:t>
            </a:r>
            <a:endParaRPr lang="en-US" sz="1200" dirty="0">
              <a:solidFill>
                <a:srgbClr val="FF6C2C"/>
              </a:solidFill>
              <a:latin typeface="Times" charset="0"/>
            </a:endParaRPr>
          </a:p>
        </p:txBody>
      </p:sp>
      <p:sp>
        <p:nvSpPr>
          <p:cNvPr id="24589" name="Text Box 13"/>
          <p:cNvSpPr txBox="1">
            <a:spLocks noChangeArrowheads="1"/>
          </p:cNvSpPr>
          <p:nvPr/>
        </p:nvSpPr>
        <p:spPr bwMode="auto">
          <a:xfrm>
            <a:off x="2400300" y="2514601"/>
            <a:ext cx="1866217" cy="369332"/>
          </a:xfrm>
          <a:prstGeom prst="rect">
            <a:avLst/>
          </a:prstGeom>
          <a:noFill/>
          <a:ln w="9525">
            <a:noFill/>
            <a:miter lim="800000"/>
            <a:headEnd/>
            <a:tailEnd/>
          </a:ln>
          <a:effectLst/>
        </p:spPr>
        <p:txBody>
          <a:bodyPr wrap="none">
            <a:spAutoFit/>
          </a:bodyPr>
          <a:lstStyle/>
          <a:p>
            <a:pPr algn="l">
              <a:spcBef>
                <a:spcPct val="0"/>
              </a:spcBef>
            </a:pPr>
            <a:r>
              <a:rPr lang="en-US">
                <a:solidFill>
                  <a:srgbClr val="FF6C2C"/>
                </a:solidFill>
                <a:latin typeface="Comic Sans MS" pitchFamily="66" charset="0"/>
              </a:rPr>
              <a:t>Unfortunately…</a:t>
            </a:r>
            <a:endParaRPr lang="en-US" sz="1200">
              <a:solidFill>
                <a:srgbClr val="FF6C2C"/>
              </a:solidFill>
              <a:latin typeface="Times" charset="0"/>
            </a:endParaRPr>
          </a:p>
        </p:txBody>
      </p:sp>
      <p:sp>
        <p:nvSpPr>
          <p:cNvPr id="24590" name="Text Box 14"/>
          <p:cNvSpPr txBox="1">
            <a:spLocks noChangeArrowheads="1"/>
          </p:cNvSpPr>
          <p:nvPr/>
        </p:nvSpPr>
        <p:spPr bwMode="auto">
          <a:xfrm>
            <a:off x="4572000" y="3657601"/>
            <a:ext cx="3600450" cy="784830"/>
          </a:xfrm>
          <a:prstGeom prst="rect">
            <a:avLst/>
          </a:prstGeom>
          <a:noFill/>
          <a:ln w="9525">
            <a:noFill/>
            <a:miter lim="800000"/>
            <a:headEnd/>
            <a:tailEnd/>
          </a:ln>
          <a:effectLst/>
        </p:spPr>
        <p:txBody>
          <a:bodyPr>
            <a:spAutoFit/>
          </a:bodyPr>
          <a:lstStyle/>
          <a:p>
            <a:pPr algn="l">
              <a:spcBef>
                <a:spcPct val="0"/>
              </a:spcBef>
            </a:pPr>
            <a:r>
              <a:rPr lang="en-US" sz="1500" dirty="0">
                <a:solidFill>
                  <a:srgbClr val="800080"/>
                </a:solidFill>
                <a:latin typeface="Comic Sans MS" pitchFamily="66" charset="0"/>
              </a:rPr>
              <a:t>They need $50,000 to make the same house, now $150,000, affordable to a family at the same income level.</a:t>
            </a:r>
            <a:endParaRPr lang="en-US" sz="1200" dirty="0">
              <a:solidFill>
                <a:srgbClr val="800080"/>
              </a:solidFill>
              <a:latin typeface="Times" charset="0"/>
            </a:endParaRPr>
          </a:p>
        </p:txBody>
      </p:sp>
      <p:sp>
        <p:nvSpPr>
          <p:cNvPr id="24591" name="Rectangle 15"/>
          <p:cNvSpPr>
            <a:spLocks noChangeArrowheads="1"/>
          </p:cNvSpPr>
          <p:nvPr/>
        </p:nvSpPr>
        <p:spPr bwMode="auto">
          <a:xfrm>
            <a:off x="2571750" y="3429001"/>
            <a:ext cx="342900" cy="1335881"/>
          </a:xfrm>
          <a:prstGeom prst="rect">
            <a:avLst/>
          </a:prstGeom>
          <a:solidFill>
            <a:srgbClr val="FF1B3E"/>
          </a:solidFill>
          <a:ln w="9525">
            <a:solidFill>
              <a:schemeClr val="tx1"/>
            </a:solidFill>
            <a:miter lim="800000"/>
            <a:headEnd/>
            <a:tailEnd/>
          </a:ln>
          <a:effectLst/>
        </p:spPr>
        <p:txBody>
          <a:bodyPr wrap="none" anchor="ctr"/>
          <a:lstStyle/>
          <a:p>
            <a:endParaRPr lang="en-US" sz="1350"/>
          </a:p>
        </p:txBody>
      </p:sp>
      <p:sp>
        <p:nvSpPr>
          <p:cNvPr id="24592" name="Rectangle 16"/>
          <p:cNvSpPr>
            <a:spLocks noChangeArrowheads="1"/>
          </p:cNvSpPr>
          <p:nvPr/>
        </p:nvSpPr>
        <p:spPr bwMode="auto">
          <a:xfrm>
            <a:off x="2571750" y="3600451"/>
            <a:ext cx="342900" cy="1164431"/>
          </a:xfrm>
          <a:prstGeom prst="rect">
            <a:avLst/>
          </a:prstGeom>
          <a:solidFill>
            <a:schemeClr val="hlink"/>
          </a:solidFill>
          <a:ln w="9525">
            <a:solidFill>
              <a:schemeClr val="tx1"/>
            </a:solidFill>
            <a:miter lim="800000"/>
            <a:headEnd/>
            <a:tailEnd/>
          </a:ln>
          <a:effectLst/>
        </p:spPr>
        <p:txBody>
          <a:bodyPr wrap="none" anchor="ctr"/>
          <a:lstStyle/>
          <a:p>
            <a:endParaRPr lang="en-US" sz="1350"/>
          </a:p>
        </p:txBody>
      </p:sp>
      <p:sp>
        <p:nvSpPr>
          <p:cNvPr id="24593" name="Rectangle 17"/>
          <p:cNvSpPr>
            <a:spLocks noChangeArrowheads="1"/>
          </p:cNvSpPr>
          <p:nvPr/>
        </p:nvSpPr>
        <p:spPr bwMode="auto">
          <a:xfrm>
            <a:off x="2571750" y="3657601"/>
            <a:ext cx="342900" cy="1107281"/>
          </a:xfrm>
          <a:prstGeom prst="rect">
            <a:avLst/>
          </a:prstGeom>
          <a:solidFill>
            <a:srgbClr val="CE9C31"/>
          </a:solidFill>
          <a:ln w="9525">
            <a:solidFill>
              <a:schemeClr val="tx1"/>
            </a:solidFill>
            <a:miter lim="800000"/>
            <a:headEnd/>
            <a:tailEnd/>
          </a:ln>
          <a:effectLst/>
        </p:spPr>
        <p:txBody>
          <a:bodyPr wrap="none" anchor="ctr"/>
          <a:lstStyle/>
          <a:p>
            <a:endParaRPr lang="en-US" sz="1350"/>
          </a:p>
        </p:txBody>
      </p:sp>
      <p:sp>
        <p:nvSpPr>
          <p:cNvPr id="24594" name="Rectangle 18"/>
          <p:cNvSpPr>
            <a:spLocks noChangeArrowheads="1"/>
          </p:cNvSpPr>
          <p:nvPr/>
        </p:nvSpPr>
        <p:spPr bwMode="auto">
          <a:xfrm>
            <a:off x="4229100" y="2971801"/>
            <a:ext cx="342900" cy="1793081"/>
          </a:xfrm>
          <a:prstGeom prst="rect">
            <a:avLst/>
          </a:prstGeom>
          <a:solidFill>
            <a:schemeClr val="hlink"/>
          </a:solidFill>
          <a:ln w="9525">
            <a:solidFill>
              <a:schemeClr val="tx1"/>
            </a:solidFill>
            <a:miter lim="800000"/>
            <a:headEnd/>
            <a:tailEnd/>
          </a:ln>
          <a:effectLst/>
        </p:spPr>
        <p:txBody>
          <a:bodyPr wrap="none" anchor="ctr"/>
          <a:lstStyle/>
          <a:p>
            <a:endParaRPr lang="en-US" sz="1350"/>
          </a:p>
        </p:txBody>
      </p:sp>
      <p:sp>
        <p:nvSpPr>
          <p:cNvPr id="24596" name="Rectangle 20"/>
          <p:cNvSpPr>
            <a:spLocks noChangeArrowheads="1"/>
          </p:cNvSpPr>
          <p:nvPr/>
        </p:nvSpPr>
        <p:spPr bwMode="auto">
          <a:xfrm>
            <a:off x="4229100" y="3771901"/>
            <a:ext cx="342900" cy="992981"/>
          </a:xfrm>
          <a:prstGeom prst="rect">
            <a:avLst/>
          </a:prstGeom>
          <a:solidFill>
            <a:srgbClr val="CE9C31"/>
          </a:solidFill>
          <a:ln w="9525">
            <a:solidFill>
              <a:schemeClr val="tx1"/>
            </a:solidFill>
            <a:miter lim="800000"/>
            <a:headEnd/>
            <a:tailEnd/>
          </a:ln>
          <a:effectLst/>
        </p:spPr>
        <p:txBody>
          <a:bodyPr wrap="none" anchor="ctr"/>
          <a:lstStyle/>
          <a:p>
            <a:endParaRPr lang="en-US" sz="1350"/>
          </a:p>
        </p:txBody>
      </p:sp>
      <p:sp>
        <p:nvSpPr>
          <p:cNvPr id="24597" name="Rectangle 21"/>
          <p:cNvSpPr>
            <a:spLocks noChangeArrowheads="1"/>
          </p:cNvSpPr>
          <p:nvPr/>
        </p:nvSpPr>
        <p:spPr bwMode="auto">
          <a:xfrm>
            <a:off x="4229100" y="2971800"/>
            <a:ext cx="342900" cy="342900"/>
          </a:xfrm>
          <a:prstGeom prst="rect">
            <a:avLst/>
          </a:prstGeom>
          <a:solidFill>
            <a:srgbClr val="6B0083"/>
          </a:solidFill>
          <a:ln w="9525">
            <a:solidFill>
              <a:schemeClr val="tx1"/>
            </a:solidFill>
            <a:miter lim="800000"/>
            <a:headEnd/>
            <a:tailEnd/>
          </a:ln>
          <a:effectLst/>
        </p:spPr>
        <p:txBody>
          <a:bodyPr wrap="none" anchor="ctr"/>
          <a:lstStyle/>
          <a:p>
            <a:endParaRPr lang="en-US" sz="1350"/>
          </a:p>
        </p:txBody>
      </p:sp>
      <p:sp>
        <p:nvSpPr>
          <p:cNvPr id="24601" name="Rectangle 25"/>
          <p:cNvSpPr>
            <a:spLocks noChangeArrowheads="1"/>
          </p:cNvSpPr>
          <p:nvPr/>
        </p:nvSpPr>
        <p:spPr bwMode="auto">
          <a:xfrm>
            <a:off x="4229100" y="2971801"/>
            <a:ext cx="342900" cy="1793081"/>
          </a:xfrm>
          <a:prstGeom prst="rect">
            <a:avLst/>
          </a:prstGeom>
          <a:solidFill>
            <a:srgbClr val="FF1B3E"/>
          </a:solidFill>
          <a:ln w="9525">
            <a:solidFill>
              <a:schemeClr val="tx1"/>
            </a:solidFill>
            <a:miter lim="800000"/>
            <a:headEnd/>
            <a:tailEnd/>
          </a:ln>
          <a:effectLst/>
        </p:spPr>
        <p:txBody>
          <a:bodyPr wrap="none" anchor="ctr"/>
          <a:lstStyle/>
          <a:p>
            <a:endParaRPr lang="en-US" sz="1350"/>
          </a:p>
        </p:txBody>
      </p:sp>
      <p:sp>
        <p:nvSpPr>
          <p:cNvPr id="24598" name="Line 22"/>
          <p:cNvSpPr>
            <a:spLocks noChangeShapeType="1"/>
          </p:cNvSpPr>
          <p:nvPr/>
        </p:nvSpPr>
        <p:spPr bwMode="auto">
          <a:xfrm flipV="1">
            <a:off x="2400300" y="3314700"/>
            <a:ext cx="4629150" cy="342900"/>
          </a:xfrm>
          <a:prstGeom prst="line">
            <a:avLst/>
          </a:prstGeom>
          <a:noFill/>
          <a:ln w="76200">
            <a:solidFill>
              <a:srgbClr val="CE9C31"/>
            </a:solidFill>
            <a:round/>
            <a:headEnd/>
            <a:tailEnd/>
          </a:ln>
          <a:effectLst/>
        </p:spPr>
        <p:txBody>
          <a:bodyPr wrap="none" anchor="ctr"/>
          <a:lstStyle/>
          <a:p>
            <a:endParaRPr lang="en-US" sz="1350"/>
          </a:p>
        </p:txBody>
      </p:sp>
      <p:sp>
        <p:nvSpPr>
          <p:cNvPr id="24595" name="Line 19"/>
          <p:cNvSpPr>
            <a:spLocks noChangeShapeType="1"/>
          </p:cNvSpPr>
          <p:nvPr/>
        </p:nvSpPr>
        <p:spPr bwMode="auto">
          <a:xfrm flipV="1">
            <a:off x="2400300" y="2343150"/>
            <a:ext cx="4686300" cy="1200150"/>
          </a:xfrm>
          <a:prstGeom prst="line">
            <a:avLst/>
          </a:prstGeom>
          <a:noFill/>
          <a:ln w="76200">
            <a:solidFill>
              <a:srgbClr val="FF1B3E"/>
            </a:solidFill>
            <a:round/>
            <a:headEnd/>
            <a:tailEnd/>
          </a:ln>
          <a:effectLst/>
        </p:spPr>
        <p:txBody>
          <a:bodyPr wrap="none" anchor="ctr"/>
          <a:lstStyle/>
          <a:p>
            <a:endParaRPr lang="en-US" sz="1350"/>
          </a:p>
        </p:txBody>
      </p:sp>
      <p:sp>
        <p:nvSpPr>
          <p:cNvPr id="24599" name="Rectangle 23"/>
          <p:cNvSpPr>
            <a:spLocks noChangeArrowheads="1"/>
          </p:cNvSpPr>
          <p:nvPr/>
        </p:nvSpPr>
        <p:spPr bwMode="auto">
          <a:xfrm>
            <a:off x="4229100" y="3486151"/>
            <a:ext cx="342900" cy="1278731"/>
          </a:xfrm>
          <a:prstGeom prst="rect">
            <a:avLst/>
          </a:prstGeom>
          <a:solidFill>
            <a:srgbClr val="CE9C31"/>
          </a:solidFill>
          <a:ln w="9525">
            <a:solidFill>
              <a:schemeClr val="tx1"/>
            </a:solidFill>
            <a:miter lim="800000"/>
            <a:headEnd/>
            <a:tailEnd/>
          </a:ln>
          <a:effectLst/>
        </p:spPr>
        <p:txBody>
          <a:bodyPr wrap="none" anchor="ctr"/>
          <a:lstStyle/>
          <a:p>
            <a:endParaRPr lang="en-US" sz="1350"/>
          </a:p>
        </p:txBody>
      </p:sp>
      <p:sp>
        <p:nvSpPr>
          <p:cNvPr id="24600" name="Rectangle 24"/>
          <p:cNvSpPr>
            <a:spLocks noChangeArrowheads="1"/>
          </p:cNvSpPr>
          <p:nvPr/>
        </p:nvSpPr>
        <p:spPr bwMode="auto">
          <a:xfrm>
            <a:off x="4229100" y="3086100"/>
            <a:ext cx="342900" cy="400050"/>
          </a:xfrm>
          <a:prstGeom prst="rect">
            <a:avLst/>
          </a:prstGeom>
          <a:solidFill>
            <a:srgbClr val="6B0083"/>
          </a:solidFill>
          <a:ln w="9525">
            <a:solidFill>
              <a:schemeClr val="tx1"/>
            </a:solidFill>
            <a:miter lim="800000"/>
            <a:headEnd/>
            <a:tailEnd/>
          </a:ln>
          <a:effectLst/>
        </p:spPr>
        <p:txBody>
          <a:bodyPr wrap="none" anchor="ctr"/>
          <a:lstStyle/>
          <a:p>
            <a:endParaRPr lang="en-US" sz="1350"/>
          </a:p>
        </p:txBody>
      </p:sp>
      <p:sp>
        <p:nvSpPr>
          <p:cNvPr id="24602" name="Text Box 26"/>
          <p:cNvSpPr txBox="1">
            <a:spLocks noChangeArrowheads="1"/>
          </p:cNvSpPr>
          <p:nvPr/>
        </p:nvSpPr>
        <p:spPr bwMode="auto">
          <a:xfrm>
            <a:off x="1143000" y="3600450"/>
            <a:ext cx="1143000" cy="369332"/>
          </a:xfrm>
          <a:prstGeom prst="rect">
            <a:avLst/>
          </a:prstGeom>
          <a:noFill/>
          <a:ln w="9525">
            <a:noFill/>
            <a:miter lim="800000"/>
            <a:headEnd/>
            <a:tailEnd/>
          </a:ln>
          <a:effectLst/>
        </p:spPr>
        <p:txBody>
          <a:bodyPr>
            <a:spAutoFit/>
          </a:bodyPr>
          <a:lstStyle/>
          <a:p>
            <a:pPr algn="l"/>
            <a:r>
              <a:rPr lang="en-US" i="1" dirty="0">
                <a:latin typeface="Arial" charset="0"/>
              </a:rPr>
              <a:t>$100,000</a:t>
            </a:r>
            <a:endParaRPr lang="en-US" i="1" dirty="0">
              <a:latin typeface="Times" charset="0"/>
            </a:endParaRPr>
          </a:p>
        </p:txBody>
      </p:sp>
      <p:sp>
        <p:nvSpPr>
          <p:cNvPr id="24603" name="Text Box 27"/>
          <p:cNvSpPr txBox="1">
            <a:spLocks noChangeArrowheads="1"/>
          </p:cNvSpPr>
          <p:nvPr/>
        </p:nvSpPr>
        <p:spPr bwMode="auto">
          <a:xfrm>
            <a:off x="1143000" y="3143250"/>
            <a:ext cx="1143000" cy="369332"/>
          </a:xfrm>
          <a:prstGeom prst="rect">
            <a:avLst/>
          </a:prstGeom>
          <a:noFill/>
          <a:ln w="9525">
            <a:noFill/>
            <a:miter lim="800000"/>
            <a:headEnd/>
            <a:tailEnd/>
          </a:ln>
          <a:effectLst/>
        </p:spPr>
        <p:txBody>
          <a:bodyPr>
            <a:spAutoFit/>
          </a:bodyPr>
          <a:lstStyle/>
          <a:p>
            <a:pPr algn="l"/>
            <a:r>
              <a:rPr lang="en-US" i="1" dirty="0">
                <a:latin typeface="Arial" charset="0"/>
              </a:rPr>
              <a:t>$150,000</a:t>
            </a:r>
            <a:endParaRPr lang="en-US" i="1" dirty="0">
              <a:latin typeface="Times" charset="0"/>
            </a:endParaRPr>
          </a:p>
        </p:txBody>
      </p:sp>
    </p:spTree>
    <p:extLst>
      <p:ext uri="{BB962C8B-B14F-4D97-AF65-F5344CB8AC3E}">
        <p14:creationId xmlns:p14="http://schemas.microsoft.com/office/powerpoint/2010/main" val="1777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8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88">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8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89">
                                            <p:txEl>
                                              <p:pRg st="0" end="0"/>
                                            </p:txEl>
                                          </p:spTgt>
                                        </p:tgtEl>
                                        <p:attrNameLst>
                                          <p:attrName>ppt_c</p:attrName>
                                        </p:attrNameLst>
                                      </p:cBhvr>
                                      <p:to>
                                        <a:schemeClr val="bg2"/>
                                      </p:to>
                                    </p:animClr>
                                  </p:sub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24598"/>
                                        </p:tgtEl>
                                        <p:attrNameLst>
                                          <p:attrName>style.visibility</p:attrName>
                                        </p:attrNameLst>
                                      </p:cBhvr>
                                      <p:to>
                                        <p:strVal val="visible"/>
                                      </p:to>
                                    </p:set>
                                    <p:animEffect transition="in" filter="strips(upRight)">
                                      <p:cBhvr>
                                        <p:cTn id="14" dur="500"/>
                                        <p:tgtEl>
                                          <p:spTgt spid="24598"/>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24590">
                                            <p:txEl>
                                              <p:pRg st="0" end="0"/>
                                            </p:txEl>
                                          </p:spTgt>
                                        </p:tgtEl>
                                        <p:attrNameLst>
                                          <p:attrName>style.visibility</p:attrName>
                                        </p:attrNameLst>
                                      </p:cBhvr>
                                      <p:to>
                                        <p:strVal val="visible"/>
                                      </p:to>
                                    </p:set>
                                  </p:childTnLst>
                                </p:cTn>
                              </p:par>
                            </p:childTnLst>
                          </p:cTn>
                        </p:par>
                        <p:par>
                          <p:cTn id="18" fill="hold">
                            <p:stCondLst>
                              <p:cond delay="1500"/>
                            </p:stCondLst>
                            <p:childTnLst>
                              <p:par>
                                <p:cTn id="19" presetID="17" presetClass="entr" presetSubtype="4" fill="hold" grpId="0" nodeType="afterEffect">
                                  <p:stCondLst>
                                    <p:cond delay="0"/>
                                  </p:stCondLst>
                                  <p:childTnLst>
                                    <p:set>
                                      <p:cBhvr>
                                        <p:cTn id="20" dur="1" fill="hold">
                                          <p:stCondLst>
                                            <p:cond delay="0"/>
                                          </p:stCondLst>
                                        </p:cTn>
                                        <p:tgtEl>
                                          <p:spTgt spid="24599"/>
                                        </p:tgtEl>
                                        <p:attrNameLst>
                                          <p:attrName>style.visibility</p:attrName>
                                        </p:attrNameLst>
                                      </p:cBhvr>
                                      <p:to>
                                        <p:strVal val="visible"/>
                                      </p:to>
                                    </p:set>
                                    <p:anim calcmode="lin" valueType="num">
                                      <p:cBhvr>
                                        <p:cTn id="21" dur="500" fill="hold"/>
                                        <p:tgtEl>
                                          <p:spTgt spid="24599"/>
                                        </p:tgtEl>
                                        <p:attrNameLst>
                                          <p:attrName>ppt_x</p:attrName>
                                        </p:attrNameLst>
                                      </p:cBhvr>
                                      <p:tavLst>
                                        <p:tav tm="0">
                                          <p:val>
                                            <p:strVal val="#ppt_x"/>
                                          </p:val>
                                        </p:tav>
                                        <p:tav tm="100000">
                                          <p:val>
                                            <p:strVal val="#ppt_x"/>
                                          </p:val>
                                        </p:tav>
                                      </p:tavLst>
                                    </p:anim>
                                    <p:anim calcmode="lin" valueType="num">
                                      <p:cBhvr>
                                        <p:cTn id="22" dur="500" fill="hold"/>
                                        <p:tgtEl>
                                          <p:spTgt spid="24599"/>
                                        </p:tgtEl>
                                        <p:attrNameLst>
                                          <p:attrName>ppt_y</p:attrName>
                                        </p:attrNameLst>
                                      </p:cBhvr>
                                      <p:tavLst>
                                        <p:tav tm="0">
                                          <p:val>
                                            <p:strVal val="#ppt_y+#ppt_h/2"/>
                                          </p:val>
                                        </p:tav>
                                        <p:tav tm="100000">
                                          <p:val>
                                            <p:strVal val="#ppt_y"/>
                                          </p:val>
                                        </p:tav>
                                      </p:tavLst>
                                    </p:anim>
                                    <p:anim calcmode="lin" valueType="num">
                                      <p:cBhvr>
                                        <p:cTn id="23" dur="500" fill="hold"/>
                                        <p:tgtEl>
                                          <p:spTgt spid="24599"/>
                                        </p:tgtEl>
                                        <p:attrNameLst>
                                          <p:attrName>ppt_w</p:attrName>
                                        </p:attrNameLst>
                                      </p:cBhvr>
                                      <p:tavLst>
                                        <p:tav tm="0">
                                          <p:val>
                                            <p:strVal val="#ppt_w"/>
                                          </p:val>
                                        </p:tav>
                                        <p:tav tm="100000">
                                          <p:val>
                                            <p:strVal val="#ppt_w"/>
                                          </p:val>
                                        </p:tav>
                                      </p:tavLst>
                                    </p:anim>
                                    <p:anim calcmode="lin" valueType="num">
                                      <p:cBhvr>
                                        <p:cTn id="24" dur="500" fill="hold"/>
                                        <p:tgtEl>
                                          <p:spTgt spid="2459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17" presetClass="entr" presetSubtype="1" fill="hold" grpId="0" nodeType="afterEffect">
                                  <p:stCondLst>
                                    <p:cond delay="0"/>
                                  </p:stCondLst>
                                  <p:childTnLst>
                                    <p:set>
                                      <p:cBhvr>
                                        <p:cTn id="27" dur="1" fill="hold">
                                          <p:stCondLst>
                                            <p:cond delay="0"/>
                                          </p:stCondLst>
                                        </p:cTn>
                                        <p:tgtEl>
                                          <p:spTgt spid="24600"/>
                                        </p:tgtEl>
                                        <p:attrNameLst>
                                          <p:attrName>style.visibility</p:attrName>
                                        </p:attrNameLst>
                                      </p:cBhvr>
                                      <p:to>
                                        <p:strVal val="visible"/>
                                      </p:to>
                                    </p:set>
                                    <p:anim calcmode="lin" valueType="num">
                                      <p:cBhvr>
                                        <p:cTn id="28" dur="500" fill="hold"/>
                                        <p:tgtEl>
                                          <p:spTgt spid="24600"/>
                                        </p:tgtEl>
                                        <p:attrNameLst>
                                          <p:attrName>ppt_x</p:attrName>
                                        </p:attrNameLst>
                                      </p:cBhvr>
                                      <p:tavLst>
                                        <p:tav tm="0">
                                          <p:val>
                                            <p:strVal val="#ppt_x"/>
                                          </p:val>
                                        </p:tav>
                                        <p:tav tm="100000">
                                          <p:val>
                                            <p:strVal val="#ppt_x"/>
                                          </p:val>
                                        </p:tav>
                                      </p:tavLst>
                                    </p:anim>
                                    <p:anim calcmode="lin" valueType="num">
                                      <p:cBhvr>
                                        <p:cTn id="29" dur="500" fill="hold"/>
                                        <p:tgtEl>
                                          <p:spTgt spid="24600"/>
                                        </p:tgtEl>
                                        <p:attrNameLst>
                                          <p:attrName>ppt_y</p:attrName>
                                        </p:attrNameLst>
                                      </p:cBhvr>
                                      <p:tavLst>
                                        <p:tav tm="0">
                                          <p:val>
                                            <p:strVal val="#ppt_y-#ppt_h/2"/>
                                          </p:val>
                                        </p:tav>
                                        <p:tav tm="100000">
                                          <p:val>
                                            <p:strVal val="#ppt_y"/>
                                          </p:val>
                                        </p:tav>
                                      </p:tavLst>
                                    </p:anim>
                                    <p:anim calcmode="lin" valueType="num">
                                      <p:cBhvr>
                                        <p:cTn id="30" dur="500" fill="hold"/>
                                        <p:tgtEl>
                                          <p:spTgt spid="24600"/>
                                        </p:tgtEl>
                                        <p:attrNameLst>
                                          <p:attrName>ppt_w</p:attrName>
                                        </p:attrNameLst>
                                      </p:cBhvr>
                                      <p:tavLst>
                                        <p:tav tm="0">
                                          <p:val>
                                            <p:strVal val="#ppt_w"/>
                                          </p:val>
                                        </p:tav>
                                        <p:tav tm="100000">
                                          <p:val>
                                            <p:strVal val="#ppt_w"/>
                                          </p:val>
                                        </p:tav>
                                      </p:tavLst>
                                    </p:anim>
                                    <p:anim calcmode="lin" valueType="num">
                                      <p:cBhvr>
                                        <p:cTn id="31" dur="500" fill="hold"/>
                                        <p:tgtEl>
                                          <p:spTgt spid="24600"/>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7" presetClass="entr" presetSubtype="4" fill="hold" grpId="0" nodeType="afterEffect">
                                  <p:stCondLst>
                                    <p:cond delay="0"/>
                                  </p:stCondLst>
                                  <p:childTnLst>
                                    <p:set>
                                      <p:cBhvr>
                                        <p:cTn id="34" dur="1" fill="hold">
                                          <p:stCondLst>
                                            <p:cond delay="0"/>
                                          </p:stCondLst>
                                        </p:cTn>
                                        <p:tgtEl>
                                          <p:spTgt spid="24601"/>
                                        </p:tgtEl>
                                        <p:attrNameLst>
                                          <p:attrName>style.visibility</p:attrName>
                                        </p:attrNameLst>
                                      </p:cBhvr>
                                      <p:to>
                                        <p:strVal val="visible"/>
                                      </p:to>
                                    </p:set>
                                    <p:anim calcmode="lin" valueType="num">
                                      <p:cBhvr>
                                        <p:cTn id="35" dur="500" fill="hold"/>
                                        <p:tgtEl>
                                          <p:spTgt spid="24601"/>
                                        </p:tgtEl>
                                        <p:attrNameLst>
                                          <p:attrName>ppt_x</p:attrName>
                                        </p:attrNameLst>
                                      </p:cBhvr>
                                      <p:tavLst>
                                        <p:tav tm="0">
                                          <p:val>
                                            <p:strVal val="#ppt_x"/>
                                          </p:val>
                                        </p:tav>
                                        <p:tav tm="100000">
                                          <p:val>
                                            <p:strVal val="#ppt_x"/>
                                          </p:val>
                                        </p:tav>
                                      </p:tavLst>
                                    </p:anim>
                                    <p:anim calcmode="lin" valueType="num">
                                      <p:cBhvr>
                                        <p:cTn id="36" dur="500" fill="hold"/>
                                        <p:tgtEl>
                                          <p:spTgt spid="24601"/>
                                        </p:tgtEl>
                                        <p:attrNameLst>
                                          <p:attrName>ppt_y</p:attrName>
                                        </p:attrNameLst>
                                      </p:cBhvr>
                                      <p:tavLst>
                                        <p:tav tm="0">
                                          <p:val>
                                            <p:strVal val="#ppt_y+#ppt_h/2"/>
                                          </p:val>
                                        </p:tav>
                                        <p:tav tm="100000">
                                          <p:val>
                                            <p:strVal val="#ppt_y"/>
                                          </p:val>
                                        </p:tav>
                                      </p:tavLst>
                                    </p:anim>
                                    <p:anim calcmode="lin" valueType="num">
                                      <p:cBhvr>
                                        <p:cTn id="37" dur="500" fill="hold"/>
                                        <p:tgtEl>
                                          <p:spTgt spid="24601"/>
                                        </p:tgtEl>
                                        <p:attrNameLst>
                                          <p:attrName>ppt_w</p:attrName>
                                        </p:attrNameLst>
                                      </p:cBhvr>
                                      <p:tavLst>
                                        <p:tav tm="0">
                                          <p:val>
                                            <p:strVal val="#ppt_w"/>
                                          </p:val>
                                        </p:tav>
                                        <p:tav tm="100000">
                                          <p:val>
                                            <p:strVal val="#ppt_w"/>
                                          </p:val>
                                        </p:tav>
                                      </p:tavLst>
                                    </p:anim>
                                    <p:anim calcmode="lin" valueType="num">
                                      <p:cBhvr>
                                        <p:cTn id="38" dur="500" fill="hold"/>
                                        <p:tgtEl>
                                          <p:spTgt spid="246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build="p" autoUpdateAnimBg="0" advAuto="0"/>
      <p:bldP spid="24589" grpId="0" build="p" autoUpdateAnimBg="0"/>
      <p:bldP spid="24590" grpId="0" build="p" autoUpdateAnimBg="0" advAuto="0"/>
      <p:bldP spid="24601" grpId="0" animBg="1"/>
      <p:bldP spid="24598" grpId="0" animBg="1"/>
      <p:bldP spid="24599" grpId="0" animBg="1"/>
      <p:bldP spid="246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4609</TotalTime>
  <Words>1130</Words>
  <Application>Microsoft Office PowerPoint</Application>
  <PresentationFormat>On-screen Show (4:3)</PresentationFormat>
  <Paragraphs>171</Paragraphs>
  <Slides>21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Arial Black</vt:lpstr>
      <vt:lpstr>Berlin Sans FB</vt:lpstr>
      <vt:lpstr>Calibri</vt:lpstr>
      <vt:lpstr>Calibri Light</vt:lpstr>
      <vt:lpstr>Comic Sans MS</vt:lpstr>
      <vt:lpstr>Times</vt:lpstr>
      <vt:lpstr>Wingdings</vt:lpstr>
      <vt:lpstr>Office Theme</vt:lpstr>
      <vt:lpstr>1_Office Theme</vt:lpstr>
      <vt:lpstr>Creating A Permanently Affordable Housing Stock for the Lawrence Community</vt:lpstr>
      <vt:lpstr>Tenants to Homeowners, Inc.</vt:lpstr>
      <vt:lpstr>Appreciating Market Challenges—Why we started a CLT and Now Addressing Gentrification</vt:lpstr>
      <vt:lpstr>Lawrence Price Growth</vt:lpstr>
      <vt:lpstr>Lawrence Income Guidelines</vt:lpstr>
      <vt:lpstr>LCHT HOMES</vt:lpstr>
      <vt:lpstr>Community Land Trust Definition</vt:lpstr>
      <vt:lpstr>PowerPoint Presentation</vt:lpstr>
      <vt:lpstr>The Problem with Subsidy Recapture</vt:lpstr>
      <vt:lpstr>What is a  Lawrence Community Housing Trust Home?</vt:lpstr>
      <vt:lpstr>PowerPoint Presentation</vt:lpstr>
      <vt:lpstr>How do we explain LCHT ownership?</vt:lpstr>
      <vt:lpstr>Why Buy with LCHT?</vt:lpstr>
      <vt:lpstr>Market comparison in Lawrence</vt:lpstr>
      <vt:lpstr>PowerPoint Presentation</vt:lpstr>
      <vt:lpstr>PowerPoint Presentation</vt:lpstr>
      <vt:lpstr>PowerPoint Presentation</vt:lpstr>
      <vt:lpstr>C of CLT (CHT) in Lawrence</vt:lpstr>
      <vt:lpstr>PowerPoint Presentation</vt:lpstr>
      <vt:lpstr>LCHT Into the Future</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Permanently Affordable Housing Stock for the Lawrence Community</dc:title>
  <dc:creator>OD-Hp</dc:creator>
  <cp:lastModifiedBy>Rebecca Buford</cp:lastModifiedBy>
  <cp:revision>183</cp:revision>
  <dcterms:created xsi:type="dcterms:W3CDTF">2008-05-17T02:48:59Z</dcterms:created>
  <dcterms:modified xsi:type="dcterms:W3CDTF">2018-12-07T22:22:31Z</dcterms:modified>
</cp:coreProperties>
</file>