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1" r:id="rId4"/>
    <p:sldId id="291" r:id="rId5"/>
    <p:sldId id="267" r:id="rId6"/>
    <p:sldId id="263" r:id="rId7"/>
    <p:sldId id="264" r:id="rId8"/>
    <p:sldId id="268" r:id="rId9"/>
    <p:sldId id="284" r:id="rId10"/>
    <p:sldId id="269" r:id="rId11"/>
    <p:sldId id="274" r:id="rId12"/>
    <p:sldId id="275" r:id="rId13"/>
    <p:sldId id="276" r:id="rId14"/>
    <p:sldId id="270" r:id="rId15"/>
    <p:sldId id="285" r:id="rId16"/>
    <p:sldId id="271" r:id="rId17"/>
    <p:sldId id="278" r:id="rId18"/>
    <p:sldId id="279" r:id="rId19"/>
    <p:sldId id="280" r:id="rId20"/>
    <p:sldId id="281" r:id="rId21"/>
    <p:sldId id="282" r:id="rId22"/>
    <p:sldId id="283" r:id="rId23"/>
    <p:sldId id="286" r:id="rId24"/>
    <p:sldId id="272" r:id="rId25"/>
    <p:sldId id="273" r:id="rId26"/>
    <p:sldId id="289" r:id="rId27"/>
    <p:sldId id="290" r:id="rId2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9980" autoAdjust="0"/>
    <p:restoredTop sz="94712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Riley County Kansas</a:t>
            </a:r>
            <a:r>
              <a:rPr lang="en-US" b="1" baseline="0"/>
              <a:t> 2017</a:t>
            </a:r>
          </a:p>
          <a:p>
            <a:pPr>
              <a:defRPr/>
            </a:pPr>
            <a:r>
              <a:rPr lang="en-US" b="1" baseline="0"/>
              <a:t>Renter Occupied Units by</a:t>
            </a:r>
          </a:p>
          <a:p>
            <a:pPr>
              <a:defRPr/>
            </a:pPr>
            <a:r>
              <a:rPr lang="en-US" b="1" baseline="0"/>
              <a:t>Rent of Unit and Income of Renter</a:t>
            </a:r>
          </a:p>
        </c:rich>
      </c:tx>
      <c:layout>
        <c:manualLayout>
          <c:xMode val="edge"/>
          <c:yMode val="edge"/>
          <c:x val="0.35495987973638804"/>
          <c:y val="1.71489759900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'Metro 2'!$A$52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'Metro 2'!$G$67:$G$77</c:f>
              <c:strCache>
                <c:ptCount val="11"/>
                <c:pt idx="0">
                  <c:v>Inc: Less than $5,000  Rent: Less than $125</c:v>
                </c:pt>
                <c:pt idx="1">
                  <c:v>Inc: $5,000 to $9,999  Rent: $125 to $249</c:v>
                </c:pt>
                <c:pt idx="2">
                  <c:v>Inc: $10,000 to $14,999  Rent: $250 to $374</c:v>
                </c:pt>
                <c:pt idx="3">
                  <c:v>Inc: $15,000 to $19,999  Rent: $375 to $499</c:v>
                </c:pt>
                <c:pt idx="4">
                  <c:v>Inc: $20,000 to $24,999  Rent: $500 to $624</c:v>
                </c:pt>
                <c:pt idx="5">
                  <c:v>Inc: $25,000 to $34,999  Rent: $625 to $874</c:v>
                </c:pt>
                <c:pt idx="6">
                  <c:v>Inc: $35,000 to $49,999  Rent: $875 to $1249</c:v>
                </c:pt>
                <c:pt idx="7">
                  <c:v>Inc: $50,000 to $74,999  Rent: $1250 to $1874</c:v>
                </c:pt>
                <c:pt idx="8">
                  <c:v>Inc: $75,000 to $99,999  Rent: $1875 to $2499</c:v>
                </c:pt>
                <c:pt idx="9">
                  <c:v>Inc: $100,000 to $149,999  Rent: $2500 to $3749</c:v>
                </c:pt>
                <c:pt idx="10">
                  <c:v>Inc: $150,000 or more  Rent: $3750 or more</c:v>
                </c:pt>
              </c:strCache>
            </c:strRef>
          </c:cat>
          <c:val>
            <c:numRef>
              <c:f>'Metro 2'!$B$67:$B$77</c:f>
              <c:numCache>
                <c:formatCode>#,##0</c:formatCode>
                <c:ptCount val="11"/>
                <c:pt idx="0">
                  <c:v>1310</c:v>
                </c:pt>
                <c:pt idx="1">
                  <c:v>1044</c:v>
                </c:pt>
                <c:pt idx="2">
                  <c:v>983</c:v>
                </c:pt>
                <c:pt idx="3">
                  <c:v>1167</c:v>
                </c:pt>
                <c:pt idx="4">
                  <c:v>940</c:v>
                </c:pt>
                <c:pt idx="5">
                  <c:v>2376</c:v>
                </c:pt>
                <c:pt idx="6">
                  <c:v>3096</c:v>
                </c:pt>
                <c:pt idx="7">
                  <c:v>2790</c:v>
                </c:pt>
                <c:pt idx="8">
                  <c:v>874</c:v>
                </c:pt>
                <c:pt idx="9">
                  <c:v>634</c:v>
                </c:pt>
                <c:pt idx="10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72-461B-9A82-7FE38E6A53A8}"/>
            </c:ext>
          </c:extLst>
        </c:ser>
        <c:ser>
          <c:idx val="1"/>
          <c:order val="1"/>
          <c:tx>
            <c:strRef>
              <c:f>'Metro 2'!$C$52</c:f>
              <c:strCache>
                <c:ptCount val="1"/>
                <c:pt idx="0">
                  <c:v>Units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'Metro 2'!$G$67:$G$77</c:f>
              <c:strCache>
                <c:ptCount val="11"/>
                <c:pt idx="0">
                  <c:v>Inc: Less than $5,000  Rent: Less than $125</c:v>
                </c:pt>
                <c:pt idx="1">
                  <c:v>Inc: $5,000 to $9,999  Rent: $125 to $249</c:v>
                </c:pt>
                <c:pt idx="2">
                  <c:v>Inc: $10,000 to $14,999  Rent: $250 to $374</c:v>
                </c:pt>
                <c:pt idx="3">
                  <c:v>Inc: $15,000 to $19,999  Rent: $375 to $499</c:v>
                </c:pt>
                <c:pt idx="4">
                  <c:v>Inc: $20,000 to $24,999  Rent: $500 to $624</c:v>
                </c:pt>
                <c:pt idx="5">
                  <c:v>Inc: $25,000 to $34,999  Rent: $625 to $874</c:v>
                </c:pt>
                <c:pt idx="6">
                  <c:v>Inc: $35,000 to $49,999  Rent: $875 to $1249</c:v>
                </c:pt>
                <c:pt idx="7">
                  <c:v>Inc: $50,000 to $74,999  Rent: $1250 to $1874</c:v>
                </c:pt>
                <c:pt idx="8">
                  <c:v>Inc: $75,000 to $99,999  Rent: $1875 to $2499</c:v>
                </c:pt>
                <c:pt idx="9">
                  <c:v>Inc: $100,000 to $149,999  Rent: $2500 to $3749</c:v>
                </c:pt>
                <c:pt idx="10">
                  <c:v>Inc: $150,000 or more  Rent: $3750 or more</c:v>
                </c:pt>
              </c:strCache>
            </c:strRef>
          </c:cat>
          <c:val>
            <c:numRef>
              <c:f>'Metro 2'!$C$67:$C$77</c:f>
              <c:numCache>
                <c:formatCode>0</c:formatCode>
                <c:ptCount val="11"/>
                <c:pt idx="0">
                  <c:v>727</c:v>
                </c:pt>
                <c:pt idx="1">
                  <c:v>170</c:v>
                </c:pt>
                <c:pt idx="2">
                  <c:v>306.5</c:v>
                </c:pt>
                <c:pt idx="3">
                  <c:v>486.5</c:v>
                </c:pt>
                <c:pt idx="4">
                  <c:v>1274</c:v>
                </c:pt>
                <c:pt idx="5">
                  <c:v>4091.5</c:v>
                </c:pt>
                <c:pt idx="6">
                  <c:v>5207.5</c:v>
                </c:pt>
                <c:pt idx="7">
                  <c:v>2553.25</c:v>
                </c:pt>
                <c:pt idx="8">
                  <c:v>471.75</c:v>
                </c:pt>
                <c:pt idx="9">
                  <c:v>101.2</c:v>
                </c:pt>
                <c:pt idx="10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72-461B-9A82-7FE38E6A5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552760"/>
        <c:axId val="383548168"/>
      </c:barChart>
      <c:catAx>
        <c:axId val="3835527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Renter</a:t>
                </a:r>
                <a:r>
                  <a:rPr lang="en-US" baseline="0"/>
                  <a:t> Income Category and Unite Gross Rent Category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548168"/>
        <c:crosses val="autoZero"/>
        <c:auto val="1"/>
        <c:lblAlgn val="ctr"/>
        <c:lblOffset val="100"/>
        <c:noMultiLvlLbl val="0"/>
      </c:catAx>
      <c:valAx>
        <c:axId val="383548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Un its and Households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552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708170315330241"/>
          <c:y val="0.72082119739461592"/>
          <c:w val="6.1503993938735527E-2"/>
          <c:h val="9.64636651007536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0.48957</cdr:x>
      <cdr:y>0.22401</cdr:y>
    </cdr:from>
    <cdr:to>
      <cdr:x>0.59979</cdr:x>
      <cdr:y>0.22401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71F8DDF2-99CE-415A-8DFA-888C9E29B607}"/>
            </a:ext>
          </a:extLst>
        </cdr:cNvPr>
        <cdr:cNvCxnSpPr/>
      </cdr:nvCxnSpPr>
      <cdr:spPr>
        <a:xfrm xmlns:a="http://schemas.openxmlformats.org/drawingml/2006/main">
          <a:off x="4357689" y="995364"/>
          <a:ext cx="981075" cy="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0.13751</cdr:x>
      <cdr:y>0.46409</cdr:y>
    </cdr:from>
    <cdr:to>
      <cdr:x>0.24024</cdr:x>
      <cdr:y>0.66988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0ECB899B-C1FD-459D-B511-AD2DE49531A9}"/>
            </a:ext>
          </a:extLst>
        </cdr:cNvPr>
        <cdr:cNvSpPr txBox="1"/>
      </cdr:nvSpPr>
      <cdr:spPr>
        <a:xfrm xmlns:a="http://schemas.openxmlformats.org/drawingml/2006/main">
          <a:off x="1223964" y="20621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>
              <a:solidFill>
                <a:srgbClr val="0070C0"/>
              </a:solidFill>
            </a:rPr>
            <a:t>All rent categories below $500 </a:t>
          </a:r>
        </a:p>
        <a:p xmlns:a="http://schemas.openxmlformats.org/drawingml/2006/main">
          <a:r>
            <a:rPr lang="en-US" sz="1100">
              <a:solidFill>
                <a:srgbClr val="0070C0"/>
              </a:solidFill>
            </a:rPr>
            <a:t>have shortfalls.</a:t>
          </a:r>
        </a:p>
      </cdr:txBody>
    </cdr:sp>
  </cdr:relSizeAnchor>
  <cdr:relSizeAnchor xmlns:cdr="http://schemas.openxmlformats.org/drawingml/2006/chartDrawing">
    <cdr:from>
      <cdr:x>0.3954</cdr:x>
      <cdr:y>0.23044</cdr:y>
    </cdr:from>
    <cdr:to>
      <cdr:x>0.49813</cdr:x>
      <cdr:y>0.43623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7117F070-69FA-42B0-A81C-DC54C5780FE1}"/>
            </a:ext>
          </a:extLst>
        </cdr:cNvPr>
        <cdr:cNvSpPr txBox="1"/>
      </cdr:nvSpPr>
      <cdr:spPr>
        <a:xfrm xmlns:a="http://schemas.openxmlformats.org/drawingml/2006/main">
          <a:off x="3519489" y="10239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>
              <a:solidFill>
                <a:srgbClr val="0070C0"/>
              </a:solidFill>
            </a:rPr>
            <a:t>Rent categories from</a:t>
          </a:r>
        </a:p>
        <a:p xmlns:a="http://schemas.openxmlformats.org/drawingml/2006/main">
          <a:r>
            <a:rPr lang="en-US" sz="1100">
              <a:solidFill>
                <a:srgbClr val="0070C0"/>
              </a:solidFill>
            </a:rPr>
            <a:t>$625 to $1250</a:t>
          </a:r>
        </a:p>
        <a:p xmlns:a="http://schemas.openxmlformats.org/drawingml/2006/main">
          <a:r>
            <a:rPr lang="en-US" sz="1100">
              <a:solidFill>
                <a:srgbClr val="0070C0"/>
              </a:solidFill>
            </a:rPr>
            <a:t>are in surplus.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050B621-F122-40A4-8902-00106686753A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36116E8-717D-4F10-BB63-0A2DD70C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1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Housing affordability is a matter of considerable discussion</a:t>
            </a:r>
          </a:p>
          <a:p>
            <a:endParaRPr lang="en-US" dirty="0"/>
          </a:p>
          <a:p>
            <a:r>
              <a:rPr lang="en-US" dirty="0"/>
              <a:t>Designing policies to resolve housing affordability problems requires diagnosis</a:t>
            </a:r>
          </a:p>
          <a:p>
            <a:endParaRPr lang="en-US" dirty="0"/>
          </a:p>
          <a:p>
            <a:r>
              <a:rPr lang="en-US" dirty="0"/>
              <a:t>Questions:</a:t>
            </a:r>
          </a:p>
          <a:p>
            <a:r>
              <a:rPr lang="en-US" dirty="0"/>
              <a:t>    Are affordability problems due to:  </a:t>
            </a:r>
          </a:p>
          <a:p>
            <a:r>
              <a:rPr lang="en-US" dirty="0"/>
              <a:t>        Supply problems:</a:t>
            </a:r>
          </a:p>
          <a:p>
            <a:r>
              <a:rPr lang="en-US" dirty="0"/>
              <a:t>	Shortage of units?	</a:t>
            </a:r>
          </a:p>
          <a:p>
            <a:r>
              <a:rPr lang="en-US" dirty="0"/>
              <a:t>	Pricing of the units?</a:t>
            </a:r>
          </a:p>
          <a:p>
            <a:r>
              <a:rPr lang="en-US" dirty="0"/>
              <a:t>       Demand issues:</a:t>
            </a:r>
          </a:p>
          <a:p>
            <a:r>
              <a:rPr lang="en-US" dirty="0"/>
              <a:t>	Weak demand, too few households?</a:t>
            </a:r>
          </a:p>
          <a:p>
            <a:r>
              <a:rPr lang="en-US" dirty="0"/>
              <a:t>	Weak demand, too little income?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Correct diagnosis can help policy makers adopt the right solutions.</a:t>
            </a:r>
          </a:p>
          <a:p>
            <a:endParaRPr lang="en-US" dirty="0"/>
          </a:p>
          <a:p>
            <a:r>
              <a:rPr lang="en-US" dirty="0"/>
              <a:t>Incorrect diagnosis can lead to wasted resources and can actually worsen problems</a:t>
            </a:r>
          </a:p>
          <a:p>
            <a:endParaRPr lang="en-US" dirty="0"/>
          </a:p>
          <a:p>
            <a:r>
              <a:rPr lang="en-US" dirty="0"/>
              <a:t>    Commonplace in the US to build units where additional units are not needed</a:t>
            </a:r>
          </a:p>
          <a:p>
            <a:r>
              <a:rPr lang="en-US" dirty="0"/>
              <a:t>     Often, we need policies to help consumers enter the market and/or rehab units</a:t>
            </a:r>
          </a:p>
          <a:p>
            <a:r>
              <a:rPr lang="en-US" dirty="0"/>
              <a:t>Source:	American Community Survey 2017</a:t>
            </a:r>
          </a:p>
          <a:p>
            <a:r>
              <a:rPr lang="en-US" dirty="0"/>
              <a:t>	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48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 a pair of tables, one for owner-occupants and one for renters</a:t>
            </a:r>
          </a:p>
          <a:p>
            <a:endParaRPr lang="en-US" dirty="0"/>
          </a:p>
          <a:p>
            <a:r>
              <a:rPr lang="en-US" dirty="0"/>
              <a:t>	Look at Median values	2010 and 2017 (recovery period)</a:t>
            </a:r>
          </a:p>
          <a:p>
            <a:r>
              <a:rPr lang="en-US" dirty="0"/>
              <a:t>	Median incomes	Same period</a:t>
            </a:r>
          </a:p>
          <a:p>
            <a:r>
              <a:rPr lang="en-US" dirty="0"/>
              <a:t>	Ratio of value-to-income	Should be relatively constant</a:t>
            </a:r>
          </a:p>
          <a:p>
            <a:endParaRPr lang="en-US" dirty="0"/>
          </a:p>
          <a:p>
            <a:r>
              <a:rPr lang="en-US" dirty="0"/>
              <a:t>	US for comparison 2017	median value 193,500</a:t>
            </a:r>
          </a:p>
          <a:p>
            <a:r>
              <a:rPr lang="en-US" dirty="0"/>
              <a:t>			median income 73252</a:t>
            </a:r>
          </a:p>
          <a:p>
            <a:r>
              <a:rPr lang="en-US" dirty="0"/>
              <a:t>			ratio 2.6 DOWN from 2.9 in 2010</a:t>
            </a:r>
          </a:p>
          <a:p>
            <a:endParaRPr lang="en-US" dirty="0"/>
          </a:p>
          <a:p>
            <a:r>
              <a:rPr lang="en-US" dirty="0"/>
              <a:t>First notices that Kansas is affordable by national standards</a:t>
            </a:r>
          </a:p>
          <a:p>
            <a:r>
              <a:rPr lang="en-US" dirty="0"/>
              <a:t>	Median value 61% of the US median value</a:t>
            </a:r>
          </a:p>
          <a:p>
            <a:endParaRPr lang="en-US" dirty="0"/>
          </a:p>
          <a:p>
            <a:r>
              <a:rPr lang="en-US" dirty="0"/>
              <a:t>Turn to trends in prices and incomes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22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Kansas	house prices rose 13.5% which is faster than inflation of 12.1%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28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	Incomes rose 13.7% percent</a:t>
            </a:r>
          </a:p>
          <a:p>
            <a:endParaRPr lang="en-US" dirty="0"/>
          </a:p>
          <a:p>
            <a:r>
              <a:rPr lang="en-US" dirty="0"/>
              <a:t>	Two takeaways	Incomes up faster than inflations</a:t>
            </a:r>
          </a:p>
          <a:p>
            <a:r>
              <a:rPr lang="en-US" dirty="0"/>
              <a:t>			means a higher standard of living</a:t>
            </a:r>
          </a:p>
          <a:p>
            <a:endParaRPr lang="en-US" dirty="0"/>
          </a:p>
          <a:p>
            <a:r>
              <a:rPr lang="en-US" dirty="0"/>
              <a:t>			Values of homes keeping pace with</a:t>
            </a:r>
          </a:p>
          <a:p>
            <a:r>
              <a:rPr lang="en-US" dirty="0"/>
              <a:t>			growth of incomes</a:t>
            </a:r>
          </a:p>
          <a:p>
            <a:endParaRPr lang="en-US" dirty="0"/>
          </a:p>
          <a:p>
            <a:r>
              <a:rPr lang="en-US" dirty="0"/>
              <a:t>			Good</a:t>
            </a:r>
          </a:p>
          <a:p>
            <a:r>
              <a:rPr lang="en-US" dirty="0"/>
              <a:t>			Where values rise faster than incomes</a:t>
            </a:r>
          </a:p>
          <a:p>
            <a:r>
              <a:rPr lang="en-US" dirty="0"/>
              <a:t>			good for net worth but bad for affordability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53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0248" y="4531243"/>
            <a:ext cx="5681980" cy="3696712"/>
          </a:xfrm>
        </p:spPr>
        <p:txBody>
          <a:bodyPr/>
          <a:lstStyle/>
          <a:p>
            <a:r>
              <a:rPr lang="en-US" dirty="0"/>
              <a:t>	Kansas	Ratios	2.0 both time periods</a:t>
            </a:r>
          </a:p>
          <a:p>
            <a:r>
              <a:rPr lang="en-US" dirty="0"/>
              <a:t>			Sign of a well balanced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Three counties Much variation: Home values</a:t>
            </a:r>
          </a:p>
          <a:p>
            <a:endParaRPr lang="en-US" dirty="0"/>
          </a:p>
          <a:p>
            <a:r>
              <a:rPr lang="en-US" dirty="0"/>
              <a:t>	Values all rising faster than inflation 7 to 10 percentage points</a:t>
            </a:r>
          </a:p>
          <a:p>
            <a:r>
              <a:rPr lang="en-US" dirty="0"/>
              <a:t>	Incomes rising as well but not evenly</a:t>
            </a:r>
          </a:p>
          <a:p>
            <a:r>
              <a:rPr lang="en-US" dirty="0"/>
              <a:t>		Geary: housing prices faster than income</a:t>
            </a:r>
          </a:p>
          <a:p>
            <a:r>
              <a:rPr lang="en-US" dirty="0"/>
              <a:t>		             Thus rising ratio</a:t>
            </a:r>
          </a:p>
          <a:p>
            <a:r>
              <a:rPr lang="en-US" dirty="0"/>
              <a:t>		Pottawatomie both values and income up evenly</a:t>
            </a:r>
          </a:p>
          <a:p>
            <a:r>
              <a:rPr lang="en-US" dirty="0"/>
              <a:t>		Riley    Incomes faster than prices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70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Renters do not have the net worth issue, renters need to see rents as a percent of income stable or falling.</a:t>
            </a:r>
          </a:p>
          <a:p>
            <a:endParaRPr lang="en-US" dirty="0"/>
          </a:p>
          <a:p>
            <a:r>
              <a:rPr lang="en-US" dirty="0"/>
              <a:t>	Kansas	Relatively flat	annual rents to incomes 28% over time</a:t>
            </a:r>
          </a:p>
          <a:p>
            <a:r>
              <a:rPr lang="en-US" dirty="0"/>
              <a:t>	US	ratio was 32% both 2010 and 2017, thus Kansas affordable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3 counties	Good signs </a:t>
            </a:r>
          </a:p>
          <a:p>
            <a:r>
              <a:rPr lang="en-US" dirty="0"/>
              <a:t>			Riley incomes rising faster than rents</a:t>
            </a:r>
          </a:p>
          <a:p>
            <a:r>
              <a:rPr lang="en-US" dirty="0"/>
              <a:t>			Thus falling ratio</a:t>
            </a:r>
          </a:p>
          <a:p>
            <a:r>
              <a:rPr lang="en-US" dirty="0"/>
              <a:t>		Bad signs	Geary and Pottawatomie</a:t>
            </a:r>
          </a:p>
          <a:p>
            <a:r>
              <a:rPr lang="en-US" dirty="0"/>
              <a:t>			Rents rising faster than incomes</a:t>
            </a:r>
          </a:p>
          <a:p>
            <a:r>
              <a:rPr lang="en-US" dirty="0"/>
              <a:t>			Thus rising ratio</a:t>
            </a:r>
          </a:p>
          <a:p>
            <a:endParaRPr lang="en-US" dirty="0"/>
          </a:p>
          <a:p>
            <a:r>
              <a:rPr lang="en-US" dirty="0"/>
              <a:t>Conclude:	An affordable market overall but parts are becoming less 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43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Incomes and prices are not the only drivers of pricing in housing markets</a:t>
            </a:r>
          </a:p>
          <a:p>
            <a:endParaRPr lang="en-US" dirty="0"/>
          </a:p>
          <a:p>
            <a:r>
              <a:rPr lang="en-US" dirty="0"/>
              <a:t>	Also concerned with basic growth in demand in terms of households</a:t>
            </a:r>
          </a:p>
          <a:p>
            <a:r>
              <a:rPr lang="en-US" dirty="0"/>
              <a:t>	and growth of supply in terms of housing units</a:t>
            </a:r>
          </a:p>
          <a:p>
            <a:endParaRPr lang="en-US" dirty="0"/>
          </a:p>
          <a:p>
            <a:r>
              <a:rPr lang="en-US" dirty="0"/>
              <a:t>In a well-function housing market, the housing stock growth closely matches the rate of household formation</a:t>
            </a:r>
          </a:p>
          <a:p>
            <a:endParaRPr lang="en-US" dirty="0"/>
          </a:p>
          <a:p>
            <a:r>
              <a:rPr lang="en-US" dirty="0"/>
              <a:t>	thus,	Growth in stock follows (not leads) growth in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77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0247" y="5427405"/>
            <a:ext cx="5196482" cy="2654775"/>
          </a:xfrm>
        </p:spPr>
        <p:txBody>
          <a:bodyPr/>
          <a:lstStyle/>
          <a:p>
            <a:r>
              <a:rPr lang="en-US" dirty="0"/>
              <a:t>Table five looks at demand (household growth) and supply (housing units)</a:t>
            </a:r>
          </a:p>
          <a:p>
            <a:endParaRPr lang="en-US" dirty="0"/>
          </a:p>
          <a:p>
            <a:r>
              <a:rPr lang="en-US" dirty="0"/>
              <a:t>Note	Mixes all units here (not separate by renters and owners)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8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Kansas	Supply growth has been faster than demand growth  </a:t>
            </a:r>
          </a:p>
          <a:p>
            <a:r>
              <a:rPr lang="en-US" dirty="0"/>
              <a:t>	(3.0% </a:t>
            </a:r>
            <a:r>
              <a:rPr lang="en-US" dirty="0" err="1"/>
              <a:t>hh</a:t>
            </a:r>
            <a:r>
              <a:rPr lang="en-US" dirty="0"/>
              <a:t> to 1.8% units)</a:t>
            </a:r>
          </a:p>
          <a:p>
            <a:endParaRPr lang="en-US" dirty="0"/>
          </a:p>
          <a:p>
            <a:r>
              <a:rPr lang="en-US" dirty="0"/>
              <a:t>	Not a good sign</a:t>
            </a:r>
          </a:p>
          <a:p>
            <a:endParaRPr lang="en-US" dirty="0"/>
          </a:p>
          <a:p>
            <a:r>
              <a:rPr lang="en-US" dirty="0"/>
              <a:t>	Does not add to tax base</a:t>
            </a:r>
          </a:p>
          <a:p>
            <a:r>
              <a:rPr lang="en-US" dirty="0"/>
              <a:t>		Income drives values</a:t>
            </a:r>
          </a:p>
          <a:p>
            <a:r>
              <a:rPr lang="en-US" dirty="0"/>
              <a:t>		Not the presence of buildings</a:t>
            </a:r>
          </a:p>
          <a:p>
            <a:endParaRPr lang="en-US" dirty="0"/>
          </a:p>
          <a:p>
            <a:r>
              <a:rPr lang="en-US" dirty="0"/>
              <a:t>	Coming off the bubble which boosted supply too fast and too greatly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81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counties	Rapid growth in households up 9.4%   </a:t>
            </a:r>
          </a:p>
          <a:p>
            <a:endParaRPr lang="en-US" dirty="0"/>
          </a:p>
          <a:p>
            <a:r>
              <a:rPr lang="en-US" dirty="0"/>
              <a:t>All three counties are up but </a:t>
            </a:r>
          </a:p>
          <a:p>
            <a:r>
              <a:rPr lang="en-US" dirty="0"/>
              <a:t>Driven by growth in Riley (7.4%) and Geary Counties (13.6%)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232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Kansas 	Housing stock up faster, too fast, outpacing demand</a:t>
            </a:r>
          </a:p>
          <a:p>
            <a:endParaRPr lang="en-US" dirty="0"/>
          </a:p>
          <a:p>
            <a:r>
              <a:rPr lang="en-US" dirty="0"/>
              <a:t>In a well functioning market</a:t>
            </a:r>
          </a:p>
          <a:p>
            <a:r>
              <a:rPr lang="en-US" dirty="0"/>
              <a:t>	Stock should grow by the same pace as the growth in households</a:t>
            </a:r>
          </a:p>
          <a:p>
            <a:r>
              <a:rPr lang="en-US" dirty="0"/>
              <a:t>	Should maintain vacancy rates at 2% owner and 5% renter</a:t>
            </a:r>
          </a:p>
          <a:p>
            <a:r>
              <a:rPr lang="en-US" dirty="0"/>
              <a:t>	Some dispute on the 5% level for renters, could be higher</a:t>
            </a:r>
          </a:p>
          <a:p>
            <a:endParaRPr lang="en-US" dirty="0"/>
          </a:p>
          <a:p>
            <a:r>
              <a:rPr lang="en-US" dirty="0"/>
              <a:t>	Problem now is “other vacant” probate, foreclosure, remodels</a:t>
            </a:r>
          </a:p>
          <a:p>
            <a:r>
              <a:rPr lang="en-US" dirty="0"/>
              <a:t>	Was a small issue 1.5% in the 1990s now a significant problem 3.5%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with defining housing affordability problem</a:t>
            </a:r>
          </a:p>
          <a:p>
            <a:endParaRPr lang="en-US" dirty="0"/>
          </a:p>
          <a:p>
            <a:r>
              <a:rPr lang="en-US" dirty="0"/>
              <a:t>	No single definition exists</a:t>
            </a:r>
          </a:p>
          <a:p>
            <a:r>
              <a:rPr lang="en-US" dirty="0"/>
              <a:t>	Generally accepted is the allocation of income</a:t>
            </a:r>
          </a:p>
          <a:p>
            <a:endParaRPr lang="en-US" dirty="0"/>
          </a:p>
          <a:p>
            <a:r>
              <a:rPr lang="en-US" dirty="0"/>
              <a:t>		&gt; 30%	High housing cost burden</a:t>
            </a:r>
          </a:p>
          <a:p>
            <a:r>
              <a:rPr lang="en-US" dirty="0"/>
              <a:t>		&lt; 30%	Affordable</a:t>
            </a:r>
          </a:p>
          <a:p>
            <a:r>
              <a:rPr lang="en-US" dirty="0"/>
              <a:t>	US    Owners	Average	18.2% (23% with mortgage)</a:t>
            </a:r>
          </a:p>
          <a:p>
            <a:r>
              <a:rPr lang="en-US" dirty="0"/>
              <a:t>	         Renters	Average	30.3%  (thus one-half burdened)</a:t>
            </a:r>
          </a:p>
          <a:p>
            <a:endParaRPr lang="en-US" dirty="0"/>
          </a:p>
          <a:p>
            <a:r>
              <a:rPr lang="en-US" dirty="0"/>
              <a:t>	Incomplete because all housing is affordable to someone</a:t>
            </a:r>
          </a:p>
          <a:p>
            <a:r>
              <a:rPr lang="en-US" dirty="0"/>
              <a:t>	Virtually no housing is affordable to all</a:t>
            </a:r>
          </a:p>
          <a:p>
            <a:endParaRPr lang="en-US" dirty="0"/>
          </a:p>
          <a:p>
            <a:r>
              <a:rPr lang="en-US" dirty="0"/>
              <a:t>	Usually restrict the definition to households of low income</a:t>
            </a:r>
          </a:p>
          <a:p>
            <a:endParaRPr lang="en-US" dirty="0"/>
          </a:p>
          <a:p>
            <a:r>
              <a:rPr lang="en-US" dirty="0"/>
              <a:t>	Middle and upper income households usually have options</a:t>
            </a:r>
          </a:p>
          <a:p>
            <a:r>
              <a:rPr lang="en-US" dirty="0"/>
              <a:t>		If they adopt approach of spending &gt; 30% </a:t>
            </a:r>
          </a:p>
          <a:p>
            <a:r>
              <a:rPr lang="en-US" dirty="0"/>
              <a:t>		it is a conscious decision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Alternative definition: Residual income, less well suited to Kansas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571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counties	Followed the pattern with supply outpacing demand</a:t>
            </a:r>
          </a:p>
          <a:p>
            <a:endParaRPr lang="en-US" dirty="0"/>
          </a:p>
          <a:p>
            <a:r>
              <a:rPr lang="en-US" dirty="0"/>
              <a:t>Individual variation</a:t>
            </a:r>
          </a:p>
          <a:p>
            <a:endParaRPr lang="en-US" dirty="0"/>
          </a:p>
          <a:p>
            <a:r>
              <a:rPr lang="en-US" dirty="0"/>
              <a:t>	Geary	household formation faster than stock growth </a:t>
            </a:r>
          </a:p>
          <a:p>
            <a:r>
              <a:rPr lang="en-US" dirty="0"/>
              <a:t>		but more than adequate units</a:t>
            </a:r>
          </a:p>
          <a:p>
            <a:r>
              <a:rPr lang="en-US" dirty="0"/>
              <a:t>	Pottawatomie	Pretty balanced</a:t>
            </a:r>
          </a:p>
          <a:p>
            <a:r>
              <a:rPr lang="en-US" dirty="0"/>
              <a:t>	Riley	Rapid overbuilding  HH up 7.4% and Units up 11.2%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2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Kansas added 16,000 </a:t>
            </a:r>
            <a:r>
              <a:rPr lang="en-US" u="sng" dirty="0"/>
              <a:t>surplus</a:t>
            </a:r>
            <a:r>
              <a:rPr lang="en-US" dirty="0"/>
              <a:t> homes or 1% of the stock</a:t>
            </a:r>
          </a:p>
          <a:p>
            <a:endParaRPr lang="en-US" dirty="0"/>
          </a:p>
          <a:p>
            <a:r>
              <a:rPr lang="en-US" dirty="0"/>
              <a:t>	Not helpful</a:t>
            </a:r>
          </a:p>
          <a:p>
            <a:r>
              <a:rPr lang="en-US" dirty="0"/>
              <a:t>	Pulls finite value, dictated by the incomes of the households,</a:t>
            </a:r>
          </a:p>
          <a:p>
            <a:r>
              <a:rPr lang="en-US" dirty="0"/>
              <a:t>		away from existing older homes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8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counties</a:t>
            </a:r>
          </a:p>
          <a:p>
            <a:endParaRPr lang="en-US" dirty="0"/>
          </a:p>
          <a:p>
            <a:r>
              <a:rPr lang="en-US" dirty="0"/>
              <a:t>	Same	added 1,500 surplus homes or 3% of the stock</a:t>
            </a:r>
          </a:p>
          <a:p>
            <a:endParaRPr lang="en-US" dirty="0"/>
          </a:p>
          <a:p>
            <a:r>
              <a:rPr lang="en-US" dirty="0"/>
              <a:t>	Variation by county</a:t>
            </a:r>
          </a:p>
          <a:p>
            <a:r>
              <a:rPr lang="en-US" dirty="0"/>
              <a:t>		Small in Geary and </a:t>
            </a:r>
            <a:r>
              <a:rPr lang="en-US" dirty="0" err="1"/>
              <a:t>Pottawatome</a:t>
            </a:r>
            <a:r>
              <a:rPr lang="en-US" dirty="0"/>
              <a:t> counties  1%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Riley	up 1,848 households</a:t>
            </a:r>
          </a:p>
          <a:p>
            <a:r>
              <a:rPr lang="en-US" dirty="0"/>
              <a:t>			Built 3,041</a:t>
            </a:r>
          </a:p>
          <a:p>
            <a:r>
              <a:rPr lang="en-US" dirty="0"/>
              <a:t>			Surplus of 1,200 housing units</a:t>
            </a:r>
          </a:p>
          <a:p>
            <a:r>
              <a:rPr lang="en-US" dirty="0"/>
              <a:t>			Not good for a market</a:t>
            </a:r>
          </a:p>
          <a:p>
            <a:r>
              <a:rPr lang="en-US" dirty="0"/>
              <a:t>			Hurts values of existing homes</a:t>
            </a:r>
          </a:p>
          <a:p>
            <a:r>
              <a:rPr lang="en-US" dirty="0"/>
              <a:t>			Discourages maintenance</a:t>
            </a:r>
          </a:p>
          <a:p>
            <a:r>
              <a:rPr lang="en-US" dirty="0"/>
              <a:t>			Not a big issues now as values rising</a:t>
            </a:r>
          </a:p>
          <a:p>
            <a:r>
              <a:rPr lang="en-US" dirty="0"/>
              <a:t>			4% of stock</a:t>
            </a:r>
          </a:p>
          <a:p>
            <a:r>
              <a:rPr lang="en-US" dirty="0"/>
              <a:t>			1 in every 25 homes/apartments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84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Mentioned that we would look at the price profiles to see if they match income</a:t>
            </a:r>
          </a:p>
          <a:p>
            <a:endParaRPr lang="en-US" dirty="0"/>
          </a:p>
          <a:p>
            <a:r>
              <a:rPr lang="en-US" dirty="0"/>
              <a:t>In a well functioning housing market</a:t>
            </a:r>
          </a:p>
          <a:p>
            <a:r>
              <a:rPr lang="en-US" dirty="0"/>
              <a:t>	counts of units in each price range should closely match</a:t>
            </a:r>
          </a:p>
          <a:p>
            <a:r>
              <a:rPr lang="en-US" dirty="0"/>
              <a:t>	counts of housing in corresponding income category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00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at Riley county</a:t>
            </a:r>
          </a:p>
          <a:p>
            <a:r>
              <a:rPr lang="en-US" dirty="0"/>
              <a:t>	Not greatly different across Flint Hills or Kansas</a:t>
            </a:r>
          </a:p>
          <a:p>
            <a:endParaRPr lang="en-US" dirty="0"/>
          </a:p>
          <a:p>
            <a:r>
              <a:rPr lang="en-US" dirty="0"/>
              <a:t>	Owners</a:t>
            </a:r>
          </a:p>
          <a:p>
            <a:r>
              <a:rPr lang="en-US" dirty="0"/>
              <a:t>		Blue bars	counts of households by income range</a:t>
            </a:r>
          </a:p>
          <a:p>
            <a:r>
              <a:rPr lang="en-US" dirty="0"/>
              <a:t>		Red bars	counts of housing units by price</a:t>
            </a:r>
          </a:p>
          <a:p>
            <a:endParaRPr lang="en-US" dirty="0"/>
          </a:p>
          <a:p>
            <a:r>
              <a:rPr lang="en-US" dirty="0"/>
              <a:t>	Units (red) is same or higher than households (blue) market is balance</a:t>
            </a:r>
          </a:p>
          <a:p>
            <a:endParaRPr lang="en-US" dirty="0"/>
          </a:p>
          <a:p>
            <a:r>
              <a:rPr lang="en-US" dirty="0"/>
              <a:t>	Units (red) is greater than households (blue) submarket is in surplus</a:t>
            </a:r>
          </a:p>
          <a:p>
            <a:r>
              <a:rPr lang="en-US" dirty="0"/>
              <a:t>	Units (red) is shorter than households (blue) submarket is in scarcity</a:t>
            </a:r>
          </a:p>
          <a:p>
            <a:endParaRPr lang="en-US" dirty="0"/>
          </a:p>
          <a:p>
            <a:r>
              <a:rPr lang="en-US" dirty="0"/>
              <a:t>	Affordability of Riley count is seen in the fact that every category </a:t>
            </a:r>
          </a:p>
          <a:p>
            <a:r>
              <a:rPr lang="en-US" dirty="0"/>
              <a:t>	below $250,000 has more units than households</a:t>
            </a:r>
          </a:p>
          <a:p>
            <a:endParaRPr lang="en-US" dirty="0"/>
          </a:p>
          <a:p>
            <a:r>
              <a:rPr lang="en-US" dirty="0"/>
              <a:t>	Markets above $250,000 some shortage, but some upper income </a:t>
            </a:r>
          </a:p>
          <a:p>
            <a:r>
              <a:rPr lang="en-US" dirty="0"/>
              <a:t>	choose to consume lower price home as a matter of choice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Conclude:	Problems is not too few units or prices too high, problems are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10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Riley	Renters</a:t>
            </a:r>
          </a:p>
          <a:p>
            <a:endParaRPr lang="en-US" dirty="0"/>
          </a:p>
          <a:p>
            <a:r>
              <a:rPr lang="en-US" dirty="0"/>
              <a:t>Very different story</a:t>
            </a:r>
          </a:p>
          <a:p>
            <a:endParaRPr lang="en-US" dirty="0"/>
          </a:p>
          <a:p>
            <a:r>
              <a:rPr lang="en-US" dirty="0"/>
              <a:t>	Surplus in markets rents $626 per month to $1,250 per month</a:t>
            </a:r>
          </a:p>
          <a:p>
            <a:endParaRPr lang="en-US" dirty="0"/>
          </a:p>
          <a:p>
            <a:r>
              <a:rPr lang="en-US" dirty="0"/>
              <a:t>	Shortage in markets rents below $500</a:t>
            </a:r>
          </a:p>
          <a:p>
            <a:endParaRPr lang="en-US" dirty="0"/>
          </a:p>
          <a:p>
            <a:r>
              <a:rPr lang="en-US" dirty="0"/>
              <a:t>	Note:	No one can profitably produce units at $300</a:t>
            </a:r>
          </a:p>
          <a:p>
            <a:r>
              <a:rPr lang="en-US" dirty="0"/>
              <a:t>		Deep subsidy needed</a:t>
            </a:r>
          </a:p>
          <a:p>
            <a:endParaRPr lang="en-US" dirty="0"/>
          </a:p>
          <a:p>
            <a:r>
              <a:rPr lang="en-US" dirty="0"/>
              <a:t>		Current production program is LIHTC</a:t>
            </a:r>
          </a:p>
          <a:p>
            <a:r>
              <a:rPr lang="en-US" dirty="0"/>
              <a:t>		Produces units at $800 to $1,100</a:t>
            </a:r>
          </a:p>
          <a:p>
            <a:r>
              <a:rPr lang="en-US" dirty="0"/>
              <a:t>		Submarket with a surplus</a:t>
            </a:r>
          </a:p>
          <a:p>
            <a:endParaRPr lang="en-US" dirty="0"/>
          </a:p>
          <a:p>
            <a:r>
              <a:rPr lang="en-US" dirty="0"/>
              <a:t>		Housing Choice Vouchers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310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  <a:p>
            <a:endParaRPr lang="en-US" dirty="0"/>
          </a:p>
          <a:p>
            <a:r>
              <a:rPr lang="en-US" dirty="0"/>
              <a:t>1 in 6 owners and 1 in 2 rents suffer high housing cost but 70% to 90% of the poor</a:t>
            </a:r>
          </a:p>
          <a:p>
            <a:endParaRPr lang="en-US" dirty="0"/>
          </a:p>
          <a:p>
            <a:r>
              <a:rPr lang="en-US" dirty="0"/>
              <a:t>CPI up 12%, incomes rising faster, thus standard of living is up</a:t>
            </a:r>
          </a:p>
          <a:p>
            <a:r>
              <a:rPr lang="en-US" dirty="0"/>
              <a:t>	But rents up faster at 20% and values up 25%</a:t>
            </a:r>
          </a:p>
          <a:p>
            <a:endParaRPr lang="en-US" dirty="0"/>
          </a:p>
          <a:p>
            <a:r>
              <a:rPr lang="en-US" dirty="0"/>
              <a:t>Stock growth is outpacing household formation</a:t>
            </a:r>
          </a:p>
          <a:p>
            <a:r>
              <a:rPr lang="en-US" dirty="0"/>
              <a:t>	It is not yet a bubble to be feared, but it is heading in that direction</a:t>
            </a:r>
          </a:p>
          <a:p>
            <a:endParaRPr lang="en-US" dirty="0"/>
          </a:p>
          <a:p>
            <a:r>
              <a:rPr lang="en-US" dirty="0"/>
              <a:t>Most submarkets are in surplus, only poor renters suffer from a shortage</a:t>
            </a:r>
          </a:p>
          <a:p>
            <a:endParaRPr lang="en-US" dirty="0"/>
          </a:p>
          <a:p>
            <a:r>
              <a:rPr lang="en-US" dirty="0"/>
              <a:t>The three counties have enough units, prices are generally good</a:t>
            </a:r>
          </a:p>
          <a:p>
            <a:endParaRPr lang="en-US" dirty="0"/>
          </a:p>
          <a:p>
            <a:r>
              <a:rPr lang="en-US" dirty="0"/>
              <a:t>Too many households have insufficient income to enter the market without hardship</a:t>
            </a:r>
          </a:p>
          <a:p>
            <a:endParaRPr lang="en-US" dirty="0"/>
          </a:p>
          <a:p>
            <a:r>
              <a:rPr lang="en-US" dirty="0"/>
              <a:t>Incomes not supply or pricing is the driver of affordability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202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  <a:p>
            <a:endParaRPr lang="en-US" dirty="0"/>
          </a:p>
          <a:p>
            <a:r>
              <a:rPr lang="en-US" dirty="0"/>
              <a:t>Questions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7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Build a few tables	Look at Households paying more than 30%</a:t>
            </a:r>
          </a:p>
          <a:p>
            <a:r>
              <a:rPr lang="en-US" dirty="0"/>
              <a:t>		First table is owner-occupants (renters later)</a:t>
            </a:r>
          </a:p>
          <a:p>
            <a:endParaRPr lang="en-US" dirty="0"/>
          </a:p>
          <a:p>
            <a:r>
              <a:rPr lang="en-US" dirty="0"/>
              <a:t>		Left side all owner-occupants	 Right just low-income</a:t>
            </a:r>
          </a:p>
          <a:p>
            <a:endParaRPr lang="en-US" dirty="0"/>
          </a:p>
          <a:p>
            <a:r>
              <a:rPr lang="en-US" dirty="0"/>
              <a:t>		For each List total households, &gt;30% and percentage</a:t>
            </a:r>
          </a:p>
          <a:p>
            <a:endParaRPr lang="en-US" dirty="0"/>
          </a:p>
          <a:p>
            <a:r>
              <a:rPr lang="en-US" dirty="0"/>
              <a:t>		List three-counties as a whole and the 3 counties</a:t>
            </a:r>
          </a:p>
          <a:p>
            <a:r>
              <a:rPr lang="en-US" dirty="0"/>
              <a:t>			individually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Also list Kansas for comparison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2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Among all owner-occupants in Kansas</a:t>
            </a:r>
          </a:p>
          <a:p>
            <a:endParaRPr lang="en-US" dirty="0"/>
          </a:p>
          <a:p>
            <a:r>
              <a:rPr lang="en-US" dirty="0"/>
              <a:t>	18% suffer a high-housing cost hardship</a:t>
            </a:r>
          </a:p>
          <a:p>
            <a:endParaRPr lang="en-US" dirty="0"/>
          </a:p>
          <a:p>
            <a:r>
              <a:rPr lang="en-US" dirty="0"/>
              <a:t>	By national standards, this is about normal</a:t>
            </a:r>
          </a:p>
          <a:p>
            <a:endParaRPr lang="en-US" dirty="0"/>
          </a:p>
          <a:p>
            <a:r>
              <a:rPr lang="en-US" dirty="0"/>
              <a:t>	US is 18.2, less than a percentage point of Kansas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82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Three-county area</a:t>
            </a:r>
          </a:p>
          <a:p>
            <a:endParaRPr lang="en-US" dirty="0"/>
          </a:p>
          <a:p>
            <a:r>
              <a:rPr lang="en-US" dirty="0"/>
              <a:t>	Little bit worse at 18.9%</a:t>
            </a:r>
          </a:p>
          <a:p>
            <a:endParaRPr lang="en-US" dirty="0"/>
          </a:p>
          <a:p>
            <a:r>
              <a:rPr lang="en-US" dirty="0"/>
              <a:t>	A little above Kansas as a whole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variation within the three-county areas is considerable</a:t>
            </a:r>
          </a:p>
          <a:p>
            <a:endParaRPr lang="en-US" dirty="0"/>
          </a:p>
          <a:p>
            <a:r>
              <a:rPr lang="en-US" dirty="0"/>
              <a:t>	Riley is lowest at 16.7% but Pottawatomie close at 17.2%</a:t>
            </a:r>
          </a:p>
          <a:p>
            <a:endParaRPr lang="en-US" dirty="0"/>
          </a:p>
          <a:p>
            <a:r>
              <a:rPr lang="en-US" dirty="0"/>
              <a:t>	Geary is the highest at 26.2%</a:t>
            </a:r>
          </a:p>
          <a:p>
            <a:endParaRPr lang="en-US" dirty="0"/>
          </a:p>
          <a:p>
            <a:r>
              <a:rPr lang="en-US" dirty="0"/>
              <a:t>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86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for low-income households gives some insights to the problem</a:t>
            </a:r>
          </a:p>
          <a:p>
            <a:endParaRPr lang="en-US" dirty="0"/>
          </a:p>
          <a:p>
            <a:r>
              <a:rPr lang="en-US" dirty="0"/>
              <a:t>	If the problem is insufficient incomes, would expect higher</a:t>
            </a:r>
          </a:p>
          <a:p>
            <a:r>
              <a:rPr lang="en-US" dirty="0"/>
              <a:t>	incidence of high housing cost hardship among the poor</a:t>
            </a:r>
          </a:p>
          <a:p>
            <a:endParaRPr lang="en-US" dirty="0"/>
          </a:p>
          <a:p>
            <a:r>
              <a:rPr lang="en-US" dirty="0"/>
              <a:t>	(Remembers that this is not definitive evidence of low incomes driving</a:t>
            </a:r>
          </a:p>
          <a:p>
            <a:r>
              <a:rPr lang="en-US" dirty="0"/>
              <a:t>	the problem.  It could still be high prices.)</a:t>
            </a:r>
          </a:p>
          <a:p>
            <a:endParaRPr lang="en-US" dirty="0"/>
          </a:p>
          <a:p>
            <a:r>
              <a:rPr lang="en-US" dirty="0"/>
              <a:t>	We find that the incidence of high housing cost hardship is higher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73% of the low-income suffer a high housing cost hardship in Kansas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32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79% of low-income in the three=county suffer high housing cost hardship</a:t>
            </a:r>
          </a:p>
          <a:p>
            <a:endParaRPr lang="en-US" dirty="0"/>
          </a:p>
          <a:p>
            <a:r>
              <a:rPr lang="en-US" dirty="0"/>
              <a:t>Range across the counties is instructive</a:t>
            </a:r>
          </a:p>
          <a:p>
            <a:endParaRPr lang="en-US" dirty="0"/>
          </a:p>
          <a:p>
            <a:r>
              <a:rPr lang="en-US" dirty="0"/>
              <a:t>	Again 	Geary worst at 98%</a:t>
            </a:r>
          </a:p>
          <a:p>
            <a:r>
              <a:rPr lang="en-US" dirty="0"/>
              <a:t>		</a:t>
            </a:r>
            <a:r>
              <a:rPr lang="en-US" dirty="0" err="1"/>
              <a:t>Pottawatome</a:t>
            </a:r>
            <a:r>
              <a:rPr lang="en-US" dirty="0"/>
              <a:t> least worst at 60%</a:t>
            </a:r>
          </a:p>
          <a:p>
            <a:r>
              <a:rPr lang="en-US" dirty="0"/>
              <a:t>		Riley in the middle at 84%</a:t>
            </a:r>
          </a:p>
          <a:p>
            <a:endParaRPr lang="en-US" dirty="0"/>
          </a:p>
          <a:p>
            <a:r>
              <a:rPr lang="en-US" dirty="0"/>
              <a:t>Note:	Definition of low-income, many exist</a:t>
            </a:r>
          </a:p>
          <a:p>
            <a:r>
              <a:rPr lang="en-US" dirty="0"/>
              <a:t>	HUD often uses 80% of AMI,  too high for most purposes</a:t>
            </a:r>
          </a:p>
          <a:p>
            <a:r>
              <a:rPr lang="en-US" dirty="0"/>
              <a:t>	Here use $20,000, reflects the poverty level, </a:t>
            </a:r>
          </a:p>
          <a:p>
            <a:r>
              <a:rPr lang="en-US" dirty="0"/>
              <a:t>		8% of owners   but   26% of renters</a:t>
            </a:r>
          </a:p>
          <a:p>
            <a:endParaRPr lang="en-US" dirty="0"/>
          </a:p>
          <a:p>
            <a:r>
              <a:rPr lang="en-US" dirty="0"/>
              <a:t>	Problem could be the price structure of the housing rather than</a:t>
            </a:r>
          </a:p>
          <a:p>
            <a:r>
              <a:rPr lang="en-US" dirty="0"/>
              <a:t>	the presence of low-income households</a:t>
            </a:r>
          </a:p>
          <a:p>
            <a:r>
              <a:rPr lang="en-US" dirty="0"/>
              <a:t>	We will examine that issue in a minute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29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2 repeats the analysis for renter households</a:t>
            </a:r>
          </a:p>
          <a:p>
            <a:endParaRPr lang="en-US" dirty="0"/>
          </a:p>
          <a:p>
            <a:r>
              <a:rPr lang="en-US" dirty="0"/>
              <a:t>Find	Kansas	44% of all renters pay &gt; 30%   (US is 51%)</a:t>
            </a:r>
          </a:p>
          <a:p>
            <a:r>
              <a:rPr lang="en-US" dirty="0"/>
              <a:t>		Much higher than the 18% among owner-occupants</a:t>
            </a:r>
          </a:p>
          <a:p>
            <a:endParaRPr lang="en-US" dirty="0"/>
          </a:p>
          <a:p>
            <a:r>
              <a:rPr lang="en-US" dirty="0"/>
              <a:t>	Three Counties Higher at 52%</a:t>
            </a:r>
          </a:p>
          <a:p>
            <a:endParaRPr lang="en-US" dirty="0"/>
          </a:p>
          <a:p>
            <a:r>
              <a:rPr lang="en-US" dirty="0"/>
              <a:t>		Range is wide Pottawatomie 36% to Riley at 55%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Among renters with incomes below $20,000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	Kansas	88%					Three counties higher at 94%</a:t>
            </a:r>
          </a:p>
          <a:p>
            <a:endParaRPr lang="en-US" dirty="0"/>
          </a:p>
          <a:p>
            <a:r>
              <a:rPr lang="en-US" dirty="0"/>
              <a:t>		All three counties are high at 91% or more</a:t>
            </a:r>
          </a:p>
          <a:p>
            <a:endParaRPr lang="en-US" dirty="0"/>
          </a:p>
          <a:p>
            <a:r>
              <a:rPr lang="en-US" dirty="0"/>
              <a:t>Conclude:	Problems are not unusually high among owners at 18%</a:t>
            </a:r>
          </a:p>
          <a:p>
            <a:r>
              <a:rPr lang="en-US" dirty="0"/>
              <a:t>	But high among poor, both owners and especially renters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93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Prior tables were a snapshot of the matchup of households and there spending on housing</a:t>
            </a:r>
          </a:p>
          <a:p>
            <a:endParaRPr lang="en-US" dirty="0"/>
          </a:p>
          <a:p>
            <a:r>
              <a:rPr lang="en-US" dirty="0"/>
              <a:t>Look now at the incomes and pricing of housing that drive this snapshot</a:t>
            </a:r>
          </a:p>
          <a:p>
            <a:endParaRPr lang="en-US" dirty="0"/>
          </a:p>
          <a:p>
            <a:r>
              <a:rPr lang="en-US" dirty="0"/>
              <a:t>	Examine trends in growth in income and prices</a:t>
            </a:r>
          </a:p>
          <a:p>
            <a:endParaRPr lang="en-US" dirty="0"/>
          </a:p>
          <a:p>
            <a:r>
              <a:rPr lang="en-US" dirty="0"/>
              <a:t>In a well-balanced market, we should see prices rise commensurate with growth in incomes</a:t>
            </a:r>
          </a:p>
          <a:p>
            <a:endParaRPr lang="en-US" dirty="0"/>
          </a:p>
          <a:p>
            <a:r>
              <a:rPr lang="en-US" dirty="0"/>
              <a:t>A definition of a bubble is prices rising faster that the foundational measure of demand which is the income of the population.</a:t>
            </a:r>
          </a:p>
          <a:p>
            <a:endParaRPr lang="en-US" dirty="0"/>
          </a:p>
          <a:p>
            <a:r>
              <a:rPr lang="en-US" dirty="0"/>
              <a:t>	We had such an experience 2000 to 2007 among owners</a:t>
            </a:r>
          </a:p>
          <a:p>
            <a:r>
              <a:rPr lang="en-US" dirty="0"/>
              <a:t>	Bubble burst with the crash of the mortgage market, </a:t>
            </a:r>
          </a:p>
          <a:p>
            <a:r>
              <a:rPr lang="en-US" dirty="0"/>
              <a:t>		recession 2008-2009</a:t>
            </a:r>
          </a:p>
          <a:p>
            <a:r>
              <a:rPr lang="en-US" dirty="0"/>
              <a:t>	Recovery 2010 to the present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116E8-717D-4F10-BB63-0A2DD70CC2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7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4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5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8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2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3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8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7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1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7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5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6F25A-FD99-4167-8EE7-76842E27B2E8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2948-C7CC-457B-B837-9A9453E49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555" y="702129"/>
            <a:ext cx="10836729" cy="47672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Housing Affordability Problems</a:t>
            </a:r>
            <a:br>
              <a:rPr lang="en-US" b="1" dirty="0"/>
            </a:br>
            <a:r>
              <a:rPr lang="en-US" b="1" dirty="0"/>
              <a:t>in the</a:t>
            </a:r>
            <a:br>
              <a:rPr lang="en-US" b="1" dirty="0"/>
            </a:br>
            <a:r>
              <a:rPr lang="en-US" b="1" dirty="0"/>
              <a:t>Geary, Pottawatomie, and Riley</a:t>
            </a:r>
            <a:br>
              <a:rPr lang="en-US" b="1" dirty="0"/>
            </a:br>
            <a:r>
              <a:rPr lang="en-US" b="1" dirty="0"/>
              <a:t>County Area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31329"/>
            <a:ext cx="10836729" cy="685800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05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2A33DB9-8873-4D12-BD6D-A24D16AAD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56" y="440871"/>
            <a:ext cx="10836728" cy="502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283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2AF1E0B-6E9B-42CC-BAEE-5D4581D9C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440872"/>
            <a:ext cx="10821142" cy="501634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>
                <a:solidFill>
                  <a:schemeClr val="bg1">
                    <a:lumMod val="95000"/>
                  </a:schemeClr>
                </a:solidFill>
              </a:rPr>
              <a:t>mcclure@ku.edu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D6987E3C-B421-4373-A747-FBE186EF3E11}"/>
              </a:ext>
            </a:extLst>
          </p:cNvPr>
          <p:cNvSpPr/>
          <p:nvPr/>
        </p:nvSpPr>
        <p:spPr>
          <a:xfrm>
            <a:off x="4477401" y="3941130"/>
            <a:ext cx="486383" cy="291830"/>
          </a:xfrm>
          <a:prstGeom prst="ellipse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83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72D284-2330-4486-8184-2BE9FE6E3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450005"/>
            <a:ext cx="10836728" cy="50235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>
                <a:solidFill>
                  <a:schemeClr val="bg1">
                    <a:lumMod val="95000"/>
                  </a:schemeClr>
                </a:solidFill>
              </a:rPr>
              <a:t>mcclure@ku.edu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D6987E3C-B421-4373-A747-FBE186EF3E11}"/>
              </a:ext>
            </a:extLst>
          </p:cNvPr>
          <p:cNvSpPr/>
          <p:nvPr/>
        </p:nvSpPr>
        <p:spPr>
          <a:xfrm>
            <a:off x="4485790" y="3976292"/>
            <a:ext cx="486383" cy="291830"/>
          </a:xfrm>
          <a:prstGeom prst="ellipse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6B122D-86CB-438F-A172-D56120F3965C}"/>
              </a:ext>
            </a:extLst>
          </p:cNvPr>
          <p:cNvSpPr/>
          <p:nvPr/>
        </p:nvSpPr>
        <p:spPr>
          <a:xfrm>
            <a:off x="7841832" y="3949519"/>
            <a:ext cx="554477" cy="291830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89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83FA685-5FCA-4318-B1F8-D9A6EB706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440873"/>
            <a:ext cx="10738481" cy="497743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>
                <a:solidFill>
                  <a:schemeClr val="bg1">
                    <a:lumMod val="95000"/>
                  </a:schemeClr>
                </a:solidFill>
              </a:rPr>
              <a:t>mcclure@ku.edu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D6987E3C-B421-4373-A747-FBE186EF3E11}"/>
              </a:ext>
            </a:extLst>
          </p:cNvPr>
          <p:cNvSpPr/>
          <p:nvPr/>
        </p:nvSpPr>
        <p:spPr>
          <a:xfrm>
            <a:off x="4485790" y="3890796"/>
            <a:ext cx="486383" cy="291830"/>
          </a:xfrm>
          <a:prstGeom prst="ellipse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6B122D-86CB-438F-A172-D56120F3965C}"/>
              </a:ext>
            </a:extLst>
          </p:cNvPr>
          <p:cNvSpPr/>
          <p:nvPr/>
        </p:nvSpPr>
        <p:spPr>
          <a:xfrm>
            <a:off x="7791498" y="3890796"/>
            <a:ext cx="554477" cy="291830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EB0353C-C523-42C5-87D5-2183BD08D8D8}"/>
              </a:ext>
            </a:extLst>
          </p:cNvPr>
          <p:cNvSpPr/>
          <p:nvPr/>
        </p:nvSpPr>
        <p:spPr>
          <a:xfrm>
            <a:off x="9492541" y="3890796"/>
            <a:ext cx="1361873" cy="291830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54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8EAB20-FD29-437F-99EF-35DE72B698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56" y="467027"/>
            <a:ext cx="10836728" cy="501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56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5260DC-5E37-4EE8-868F-191C350F8895}"/>
              </a:ext>
            </a:extLst>
          </p:cNvPr>
          <p:cNvSpPr/>
          <p:nvPr/>
        </p:nvSpPr>
        <p:spPr>
          <a:xfrm>
            <a:off x="756556" y="622570"/>
            <a:ext cx="1083672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Housing Affordability Problem</a:t>
            </a:r>
            <a:br>
              <a:rPr lang="en-US" sz="5400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000" dirty="0"/>
              <a:t>•	In a well functioning housing market,</a:t>
            </a:r>
          </a:p>
          <a:p>
            <a:r>
              <a:rPr lang="en-US" sz="4000" dirty="0"/>
              <a:t>	housing stock growth closely matches</a:t>
            </a:r>
          </a:p>
          <a:p>
            <a:r>
              <a:rPr lang="en-US" sz="4000" dirty="0"/>
              <a:t>	the rate of household formation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2682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56B2264-87D6-46D2-8FF8-BCC8E69304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57" y="455768"/>
            <a:ext cx="10836728" cy="475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2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EDF9252-E5E7-4C9C-B793-C91B338CC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5" y="440871"/>
            <a:ext cx="10830053" cy="475191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6557DAE-EFA8-485D-A6C0-DB64663EF308}"/>
              </a:ext>
            </a:extLst>
          </p:cNvPr>
          <p:cNvSpPr/>
          <p:nvPr/>
        </p:nvSpPr>
        <p:spPr>
          <a:xfrm>
            <a:off x="5093000" y="4214474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7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C066F06-80FE-41EF-87F0-9847CF66B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440872"/>
            <a:ext cx="10836729" cy="475484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6557DAE-EFA8-485D-A6C0-DB64663EF308}"/>
              </a:ext>
            </a:extLst>
          </p:cNvPr>
          <p:cNvSpPr/>
          <p:nvPr/>
        </p:nvSpPr>
        <p:spPr>
          <a:xfrm>
            <a:off x="5084402" y="419769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91102D-4C9B-4B03-BF9C-4121A7CE516D}"/>
              </a:ext>
            </a:extLst>
          </p:cNvPr>
          <p:cNvSpPr/>
          <p:nvPr/>
        </p:nvSpPr>
        <p:spPr>
          <a:xfrm>
            <a:off x="5084402" y="2552698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50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660212-3791-4354-A806-3CB722F9F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5" y="440871"/>
            <a:ext cx="10836729" cy="475484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6557DAE-EFA8-485D-A6C0-DB64663EF308}"/>
              </a:ext>
            </a:extLst>
          </p:cNvPr>
          <p:cNvSpPr/>
          <p:nvPr/>
        </p:nvSpPr>
        <p:spPr>
          <a:xfrm>
            <a:off x="5020326" y="4174019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C760137-A1E6-439C-8529-D419A35304C9}"/>
              </a:ext>
            </a:extLst>
          </p:cNvPr>
          <p:cNvSpPr/>
          <p:nvPr/>
        </p:nvSpPr>
        <p:spPr>
          <a:xfrm>
            <a:off x="8065046" y="4174019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91102D-4C9B-4B03-BF9C-4121A7CE516D}"/>
              </a:ext>
            </a:extLst>
          </p:cNvPr>
          <p:cNvSpPr/>
          <p:nvPr/>
        </p:nvSpPr>
        <p:spPr>
          <a:xfrm>
            <a:off x="5020326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6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555" y="702129"/>
            <a:ext cx="10836729" cy="47672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Housing Affordability Problem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•	</a:t>
            </a:r>
            <a:r>
              <a:rPr lang="en-US" sz="4400" dirty="0"/>
              <a:t>No single definition of affordability problems</a:t>
            </a:r>
            <a:br>
              <a:rPr lang="en-US" sz="4400" dirty="0"/>
            </a:br>
            <a:r>
              <a:rPr lang="en-US" dirty="0"/>
              <a:t>•	</a:t>
            </a:r>
            <a:r>
              <a:rPr lang="en-US" sz="4400" dirty="0"/>
              <a:t>Generally accepted definition is paying more</a:t>
            </a:r>
            <a:br>
              <a:rPr lang="en-US" sz="4400" dirty="0"/>
            </a:br>
            <a:r>
              <a:rPr lang="en-US" sz="4400" dirty="0"/>
              <a:t>	than  30% of income housing</a:t>
            </a:r>
            <a:br>
              <a:rPr lang="en-US" sz="4400" dirty="0"/>
            </a:br>
            <a:r>
              <a:rPr lang="en-US" dirty="0"/>
              <a:t>•	</a:t>
            </a:r>
            <a:r>
              <a:rPr lang="en-US" sz="4000" dirty="0"/>
              <a:t>Usually restricted to low-income households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31329"/>
            <a:ext cx="10836729" cy="685800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484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9B43BD-9A56-4409-9066-8DB2D19D6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440872"/>
            <a:ext cx="10836728" cy="475484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6557DAE-EFA8-485D-A6C0-DB64663EF308}"/>
              </a:ext>
            </a:extLst>
          </p:cNvPr>
          <p:cNvSpPr/>
          <p:nvPr/>
        </p:nvSpPr>
        <p:spPr>
          <a:xfrm>
            <a:off x="5093000" y="4231252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C760137-A1E6-439C-8529-D419A35304C9}"/>
              </a:ext>
            </a:extLst>
          </p:cNvPr>
          <p:cNvSpPr/>
          <p:nvPr/>
        </p:nvSpPr>
        <p:spPr>
          <a:xfrm>
            <a:off x="8084219" y="4217675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91102D-4C9B-4B03-BF9C-4121A7CE516D}"/>
              </a:ext>
            </a:extLst>
          </p:cNvPr>
          <p:cNvSpPr/>
          <p:nvPr/>
        </p:nvSpPr>
        <p:spPr>
          <a:xfrm>
            <a:off x="5020326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C8ECD10-00DB-4F91-88C2-34FF3D327E38}"/>
              </a:ext>
            </a:extLst>
          </p:cNvPr>
          <p:cNvSpPr/>
          <p:nvPr/>
        </p:nvSpPr>
        <p:spPr>
          <a:xfrm>
            <a:off x="8084220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0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274B69-7478-4A06-BAD8-1E3136980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5" y="440872"/>
            <a:ext cx="10836729" cy="475484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6557DAE-EFA8-485D-A6C0-DB64663EF308}"/>
              </a:ext>
            </a:extLst>
          </p:cNvPr>
          <p:cNvSpPr/>
          <p:nvPr/>
        </p:nvSpPr>
        <p:spPr>
          <a:xfrm>
            <a:off x="5020326" y="419769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C760137-A1E6-439C-8529-D419A35304C9}"/>
              </a:ext>
            </a:extLst>
          </p:cNvPr>
          <p:cNvSpPr/>
          <p:nvPr/>
        </p:nvSpPr>
        <p:spPr>
          <a:xfrm>
            <a:off x="8084219" y="419769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D53E89-4FAB-47E0-A9F7-227A9F0526A5}"/>
              </a:ext>
            </a:extLst>
          </p:cNvPr>
          <p:cNvSpPr/>
          <p:nvPr/>
        </p:nvSpPr>
        <p:spPr>
          <a:xfrm>
            <a:off x="10409245" y="4190797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91102D-4C9B-4B03-BF9C-4121A7CE516D}"/>
              </a:ext>
            </a:extLst>
          </p:cNvPr>
          <p:cNvSpPr/>
          <p:nvPr/>
        </p:nvSpPr>
        <p:spPr>
          <a:xfrm>
            <a:off x="5020326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C8ECD10-00DB-4F91-88C2-34FF3D327E38}"/>
              </a:ext>
            </a:extLst>
          </p:cNvPr>
          <p:cNvSpPr/>
          <p:nvPr/>
        </p:nvSpPr>
        <p:spPr>
          <a:xfrm>
            <a:off x="8084220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59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D09627F-FD72-483A-9DCC-958EF71FBF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440872"/>
            <a:ext cx="10836728" cy="475484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6557DAE-EFA8-485D-A6C0-DB64663EF308}"/>
              </a:ext>
            </a:extLst>
          </p:cNvPr>
          <p:cNvSpPr/>
          <p:nvPr/>
        </p:nvSpPr>
        <p:spPr>
          <a:xfrm>
            <a:off x="5101389" y="4180918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C760137-A1E6-439C-8529-D419A35304C9}"/>
              </a:ext>
            </a:extLst>
          </p:cNvPr>
          <p:cNvSpPr/>
          <p:nvPr/>
        </p:nvSpPr>
        <p:spPr>
          <a:xfrm>
            <a:off x="8133861" y="4180918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D53E89-4FAB-47E0-A9F7-227A9F0526A5}"/>
              </a:ext>
            </a:extLst>
          </p:cNvPr>
          <p:cNvSpPr/>
          <p:nvPr/>
        </p:nvSpPr>
        <p:spPr>
          <a:xfrm>
            <a:off x="10448006" y="4180918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91102D-4C9B-4B03-BF9C-4121A7CE516D}"/>
              </a:ext>
            </a:extLst>
          </p:cNvPr>
          <p:cNvSpPr/>
          <p:nvPr/>
        </p:nvSpPr>
        <p:spPr>
          <a:xfrm>
            <a:off x="5020326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C8ECD10-00DB-4F91-88C2-34FF3D327E38}"/>
              </a:ext>
            </a:extLst>
          </p:cNvPr>
          <p:cNvSpPr/>
          <p:nvPr/>
        </p:nvSpPr>
        <p:spPr>
          <a:xfrm>
            <a:off x="8084220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124F2F-166D-43E4-BDB6-E8E00A79A6FC}"/>
              </a:ext>
            </a:extLst>
          </p:cNvPr>
          <p:cNvSpPr/>
          <p:nvPr/>
        </p:nvSpPr>
        <p:spPr>
          <a:xfrm>
            <a:off x="10448007" y="2485586"/>
            <a:ext cx="445169" cy="348916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99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5260DC-5E37-4EE8-868F-191C350F8895}"/>
              </a:ext>
            </a:extLst>
          </p:cNvPr>
          <p:cNvSpPr/>
          <p:nvPr/>
        </p:nvSpPr>
        <p:spPr>
          <a:xfrm>
            <a:off x="756556" y="622570"/>
            <a:ext cx="108367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Housing Affordability Problem</a:t>
            </a:r>
            <a:br>
              <a:rPr lang="en-US" sz="5400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000" dirty="0"/>
              <a:t>•	In a well functioning housing market,</a:t>
            </a:r>
          </a:p>
          <a:p>
            <a:r>
              <a:rPr lang="en-US" sz="4000" dirty="0"/>
              <a:t>	the counts of units in each price range should</a:t>
            </a:r>
          </a:p>
          <a:p>
            <a:r>
              <a:rPr lang="en-US" sz="4000" dirty="0"/>
              <a:t>	closely match the number of households in</a:t>
            </a:r>
          </a:p>
          <a:p>
            <a:r>
              <a:rPr lang="en-US" sz="4000" dirty="0"/>
              <a:t>	the corresponding income category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8324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36FABA-B361-466C-B20A-112CA383E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56" y="293501"/>
            <a:ext cx="10836728" cy="533329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14D18B-9913-452A-BE17-D625A91D6BF3}"/>
              </a:ext>
            </a:extLst>
          </p:cNvPr>
          <p:cNvCxnSpPr/>
          <p:nvPr/>
        </p:nvCxnSpPr>
        <p:spPr>
          <a:xfrm>
            <a:off x="1877438" y="1605064"/>
            <a:ext cx="534048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16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CBA7AB-916D-443F-BBB7-8E47E4115A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528812"/>
              </p:ext>
            </p:extLst>
          </p:nvPr>
        </p:nvGraphicFramePr>
        <p:xfrm>
          <a:off x="756556" y="661736"/>
          <a:ext cx="10836727" cy="508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52F6556-C126-4666-BC18-98E3F254CEB3}"/>
              </a:ext>
            </a:extLst>
          </p:cNvPr>
          <p:cNvCxnSpPr/>
          <p:nvPr/>
        </p:nvCxnSpPr>
        <p:spPr>
          <a:xfrm>
            <a:off x="1648326" y="2815389"/>
            <a:ext cx="304399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256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555" y="702129"/>
            <a:ext cx="10836729" cy="47672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Housing Affordability in the Three-County Area</a:t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dirty="0"/>
              <a:t>•	</a:t>
            </a:r>
            <a:r>
              <a:rPr lang="en-US" sz="2400" dirty="0"/>
              <a:t>1 in 6 owner-occupants and 1 in 2 renters suffer high housing cost hardship</a:t>
            </a:r>
            <a:br>
              <a:rPr lang="en-US" sz="2400" dirty="0"/>
            </a:br>
            <a:r>
              <a:rPr lang="en-US" sz="2400" dirty="0"/>
              <a:t>	70 to 90 of households with income below $20,000</a:t>
            </a:r>
            <a:br>
              <a:rPr lang="en-US" sz="2400" dirty="0"/>
            </a:br>
            <a:r>
              <a:rPr lang="en-US" sz="3600" dirty="0"/>
              <a:t>•	</a:t>
            </a:r>
            <a:r>
              <a:rPr lang="en-US" sz="2400" dirty="0"/>
              <a:t>CPI up 12%, incomes up faster at 14 to 18%, rents up 20% and values up 25%</a:t>
            </a:r>
            <a:br>
              <a:rPr lang="en-US" sz="2400" dirty="0"/>
            </a:br>
            <a:r>
              <a:rPr lang="en-US" sz="3600" dirty="0"/>
              <a:t>•	</a:t>
            </a:r>
            <a:r>
              <a:rPr lang="en-US" sz="2400" dirty="0"/>
              <a:t>Stock growth (8%) slightly outpacing growth in households (5%)</a:t>
            </a:r>
            <a:br>
              <a:rPr lang="en-US" sz="2400" dirty="0"/>
            </a:br>
            <a:r>
              <a:rPr lang="en-US" sz="3600" dirty="0"/>
              <a:t>•	</a:t>
            </a:r>
            <a:r>
              <a:rPr lang="en-US" sz="2400" dirty="0"/>
              <a:t>Individual submarkets, mostly in surplus among owners, shortage rentals &lt; $500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3600" dirty="0"/>
              <a:t>•	</a:t>
            </a:r>
            <a:r>
              <a:rPr lang="en-US" sz="2400" b="1" dirty="0"/>
              <a:t>The area has enough units, prices are generally good, but too many households have</a:t>
            </a:r>
            <a:br>
              <a:rPr lang="en-US" sz="2400" b="1" dirty="0"/>
            </a:br>
            <a:r>
              <a:rPr lang="en-US" sz="2400" b="1" dirty="0"/>
              <a:t>	insufficient income to enter the housing market without hardship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31329"/>
            <a:ext cx="10836729" cy="685800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448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555" y="702129"/>
            <a:ext cx="10836729" cy="476726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Thank you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31329"/>
            <a:ext cx="10836729" cy="685800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C2DFAD0-70CB-4026-AAC8-CFF3385F50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56" y="574117"/>
            <a:ext cx="9058653" cy="477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3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2DFAD0-70CB-4026-AAC8-CFF3385F5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574117"/>
            <a:ext cx="9058653" cy="477086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280DE-E040-413A-AD47-C7135BF793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2902" y="4258601"/>
            <a:ext cx="688908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9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FED876-5285-408C-9877-27DA77E46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620786"/>
            <a:ext cx="8938407" cy="476026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799164" y="2962702"/>
            <a:ext cx="679269" cy="342900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99164" y="4330910"/>
            <a:ext cx="679269" cy="388620"/>
          </a:xfrm>
          <a:prstGeom prst="ellipse">
            <a:avLst/>
          </a:prstGeom>
          <a:solidFill>
            <a:srgbClr val="FFFF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5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01B924-39AD-4652-A8C4-FADB5C5AE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649183"/>
            <a:ext cx="8937511" cy="476138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765725" y="3029877"/>
            <a:ext cx="679269" cy="342900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92660" y="4297680"/>
            <a:ext cx="679269" cy="388620"/>
          </a:xfrm>
          <a:prstGeom prst="ellipse">
            <a:avLst/>
          </a:prstGeom>
          <a:solidFill>
            <a:srgbClr val="FFFF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4285" y="4297680"/>
            <a:ext cx="688908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3F5968-5315-48DA-888F-323CD79E1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6" y="549195"/>
            <a:ext cx="8937511" cy="476138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792660" y="2820683"/>
            <a:ext cx="679269" cy="342900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92660" y="4232655"/>
            <a:ext cx="679269" cy="388620"/>
          </a:xfrm>
          <a:prstGeom prst="ellipse">
            <a:avLst/>
          </a:prstGeom>
          <a:solidFill>
            <a:srgbClr val="FFFF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4152" y="2820683"/>
            <a:ext cx="688908" cy="4023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2674" y="4204191"/>
            <a:ext cx="688908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44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44E3F4-535F-478F-A296-3E96120E20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56" y="567332"/>
            <a:ext cx="8938407" cy="490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1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556" y="5746225"/>
            <a:ext cx="10836729" cy="670903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Kirk McClure, Professor of Urban Planning</a:t>
            </a:r>
          </a:p>
          <a:p>
            <a:pPr algn="l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mcclure@ku.edu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414" y="5746226"/>
            <a:ext cx="738870" cy="65600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5260DC-5E37-4EE8-868F-191C350F8895}"/>
              </a:ext>
            </a:extLst>
          </p:cNvPr>
          <p:cNvSpPr/>
          <p:nvPr/>
        </p:nvSpPr>
        <p:spPr>
          <a:xfrm>
            <a:off x="756556" y="622570"/>
            <a:ext cx="1083672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Housing Affordability Problem</a:t>
            </a:r>
            <a:br>
              <a:rPr lang="en-US" sz="5400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000" dirty="0"/>
              <a:t>•	In a well functioning housing market,</a:t>
            </a:r>
          </a:p>
          <a:p>
            <a:r>
              <a:rPr lang="en-US" sz="4000" dirty="0"/>
              <a:t>	prices rise at the same rate as household </a:t>
            </a:r>
          </a:p>
          <a:p>
            <a:r>
              <a:rPr lang="en-US" sz="4000" dirty="0"/>
              <a:t>	income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101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573</Words>
  <Application>Microsoft Office PowerPoint</Application>
  <PresentationFormat>Widescreen</PresentationFormat>
  <Paragraphs>421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Housing Affordability Problems in the Geary, Pottawatomie, and Riley County Area  </vt:lpstr>
      <vt:lpstr>Housing Affordability Problem  • No single definition of affordability problems • Generally accepted definition is paying more  than  30% of income housing • Usually restricted to low-income households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Housing Affordability in the Three-County Area  • 1 in 6 owner-occupants and 1 in 2 renters suffer high housing cost hardship  70 to 90 of households with income below $20,000 • CPI up 12%, incomes up faster at 14 to 18%, rents up 20% and values up 25% • Stock growth (8%) slightly outpacing growth in households (5%) • Individual submarkets, mostly in surplus among owners, shortage rentals &lt; $500  • The area has enough units, prices are generally good, but too many households have  insufficient income to enter the housing market without hardship </vt:lpstr>
      <vt:lpstr>Thank you  </vt:lpstr>
    </vt:vector>
  </TitlesOfParts>
  <Company>The University of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Affordability Problems in the Flint Hills</dc:title>
  <dc:creator>McClure, Kirk</dc:creator>
  <cp:lastModifiedBy>Donna Schenck-Hamlin</cp:lastModifiedBy>
  <cp:revision>44</cp:revision>
  <cp:lastPrinted>2019-06-18T16:44:13Z</cp:lastPrinted>
  <dcterms:created xsi:type="dcterms:W3CDTF">2019-04-17T21:11:40Z</dcterms:created>
  <dcterms:modified xsi:type="dcterms:W3CDTF">2019-06-27T14:29:52Z</dcterms:modified>
</cp:coreProperties>
</file>