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67" r:id="rId6"/>
    <p:sldId id="268" r:id="rId7"/>
    <p:sldId id="257" r:id="rId8"/>
    <p:sldId id="258" r:id="rId9"/>
    <p:sldId id="263" r:id="rId10"/>
    <p:sldId id="259" r:id="rId11"/>
    <p:sldId id="264" r:id="rId12"/>
    <p:sldId id="260" r:id="rId13"/>
    <p:sldId id="265" r:id="rId14"/>
    <p:sldId id="269" r:id="rId15"/>
    <p:sldId id="261" r:id="rId16"/>
    <p:sldId id="266" r:id="rId17"/>
    <p:sldId id="262" r:id="rId18"/>
    <p:sldId id="272" r:id="rId19"/>
    <p:sldId id="271" r:id="rId20"/>
    <p:sldId id="270" r:id="rId2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01"/>
    <p:restoredTop sz="94527"/>
  </p:normalViewPr>
  <p:slideViewPr>
    <p:cSldViewPr snapToGrid="0" snapToObjects="1">
      <p:cViewPr varScale="1">
        <p:scale>
          <a:sx n="142" d="100"/>
          <a:sy n="142" d="100"/>
        </p:scale>
        <p:origin x="12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993" y="1550591"/>
            <a:ext cx="7498079" cy="1102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192" y="2752280"/>
            <a:ext cx="658368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85715-B728-014D-870A-1F84FF3D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E3C817-4E3C-3E43-ABDC-3E97C8564D14}" type="datetimeFigureOut">
              <a:rPr lang="en-US" altLang="en-US"/>
              <a:pPr/>
              <a:t>12/1/2023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35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4944B-E6C0-4B49-9884-33BAE2256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B2A2D3-8E15-5449-B471-AB5BC31E267B}" type="datetimeFigureOut">
              <a:rPr lang="en-US" altLang="en-US"/>
              <a:pPr/>
              <a:t>12/1/2023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27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82880"/>
            <a:ext cx="2057400" cy="4388644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182880"/>
            <a:ext cx="547116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4E9FE-CE82-5945-8C12-145C87CD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E80835-2EF5-444A-9B95-9E6732942619}" type="datetimeFigureOut">
              <a:rPr lang="en-US" altLang="en-US"/>
              <a:pPr/>
              <a:t>12/1/2023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986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914401"/>
            <a:ext cx="7637929" cy="3620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26B4C-4C48-944C-B298-ABCF9E83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30D50E-83AE-B944-BDDA-99DE69F8E0E5}" type="datetimeFigureOut">
              <a:rPr lang="en-US" altLang="en-US"/>
              <a:pPr/>
              <a:t>12/1/2023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42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879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87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BB145-AFA3-5C4F-B88A-8FAECB1D1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628EB4-8F1D-6846-BA2C-D35AC671F4A6}" type="datetimeFigureOut">
              <a:rPr lang="en-US" altLang="en-US"/>
              <a:pPr/>
              <a:t>12/1/2023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42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914400"/>
            <a:ext cx="3681608" cy="36488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5192" y="914400"/>
            <a:ext cx="3681608" cy="36488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9752B7-9A8D-6E47-9BC1-D6EA622F7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4D07C1-FF4E-D846-9376-3498176A875E}" type="datetimeFigureOut">
              <a:rPr lang="en-US" altLang="en-US"/>
              <a:pPr/>
              <a:t>12/1/2023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51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151335"/>
            <a:ext cx="3657600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1631156"/>
            <a:ext cx="3657600" cy="2963466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60516" y="1151335"/>
            <a:ext cx="3657600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60516" y="1631156"/>
            <a:ext cx="3657600" cy="2963466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BA71A0-D91F-B24E-B680-5F0572C1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604C6-78EE-7D4F-B0E0-116142FE15FD}" type="datetimeFigureOut">
              <a:rPr lang="en-US" altLang="en-US"/>
              <a:pPr/>
              <a:t>12/1/2023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0E79BA-0006-9D41-8784-7BB3BB76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C6F3CE-014B-904D-AFF7-784249FA7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CDBC23-8B1B-A04E-B3C0-378D638B84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48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2357AE-C63F-8A4F-A6F0-787E69E63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9CB989-AF7E-504A-93B3-A534CF0AE147}" type="datetimeFigureOut">
              <a:rPr lang="en-US" altLang="en-US"/>
              <a:pPr/>
              <a:t>12/1/2023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84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F7C194-DDD3-D641-868F-C83B9216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13D7B5-DD9C-B541-881E-A19322A8AC40}" type="datetimeFigureOut">
              <a:rPr lang="en-US" altLang="en-US"/>
              <a:pPr/>
              <a:t>12/1/2023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3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3692" y="204788"/>
            <a:ext cx="4503107" cy="438983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840" y="1076326"/>
            <a:ext cx="3008313" cy="3518297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AB58A-2B66-2545-930A-A272235D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639759-FBD6-4B49-A852-952CB14AA216}" type="datetimeFigureOut">
              <a:rPr lang="en-US" altLang="en-US"/>
              <a:pPr/>
              <a:t>12/1/2023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61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443" y="3485208"/>
            <a:ext cx="6136687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67443" y="205423"/>
            <a:ext cx="6136687" cy="327978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7443" y="3922787"/>
            <a:ext cx="6136687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E1126B-F75F-2444-AED3-04FA000C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FF2BD4-8A67-1A48-A8FA-BAE19BF4460C}" type="datetimeFigureOut">
              <a:rPr lang="en-US" altLang="en-US"/>
              <a:pPr/>
              <a:t>12/1/2023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690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C048A5C-A751-9249-977B-6556232E82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05840" y="182880"/>
            <a:ext cx="7637929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44C7208-DFEB-1340-9033-E90F7097E4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05840" y="914401"/>
            <a:ext cx="7637929" cy="36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1D980-0CFA-B54F-B2F7-82F6B47A4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4663440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2AE2FA84-FC98-6946-AE70-61FF329000AB}" type="datetimeFigureOut">
              <a:rPr lang="en-US" altLang="en-US"/>
              <a:pPr/>
              <a:t>12/1/2023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04" r:id="rId1"/>
    <p:sldLayoutId id="2147493505" r:id="rId2"/>
    <p:sldLayoutId id="2147493506" r:id="rId3"/>
    <p:sldLayoutId id="2147493507" r:id="rId4"/>
    <p:sldLayoutId id="2147493508" r:id="rId5"/>
    <p:sldLayoutId id="2147493509" r:id="rId6"/>
    <p:sldLayoutId id="2147493510" r:id="rId7"/>
    <p:sldLayoutId id="2147493514" r:id="rId8"/>
    <p:sldLayoutId id="2147493511" r:id="rId9"/>
    <p:sldLayoutId id="2147493512" r:id="rId10"/>
    <p:sldLayoutId id="2147493513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Lucida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panose="020B0602030504020204" pitchFamily="34" charset="77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panose="020B0602030504020204" pitchFamily="34" charset="77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panose="020B0602030504020204" pitchFamily="34" charset="77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panose="020B0602030504020204" pitchFamily="34" charset="77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ＭＳ Ｐゴシック" charset="0"/>
          <a:cs typeface="Lucida San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j-lt"/>
          <a:ea typeface="ＭＳ Ｐゴシック" charset="0"/>
          <a:cs typeface="Lucida San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ＭＳ Ｐゴシック" charset="0"/>
          <a:cs typeface="Lucida San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lt"/>
          <a:ea typeface="ＭＳ Ｐゴシック" charset="0"/>
          <a:cs typeface="Lucida San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ＭＳ Ｐゴシック" charset="0"/>
          <a:cs typeface="Lucid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.k-state.edu/market-research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mailto:marketanalysis@ksu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-state.edu/provost/academic-innovation/index.html" TargetMode="External"/><Relationship Id="rId2" Type="http://schemas.openxmlformats.org/officeDocument/2006/relationships/hyperlink" Target="mailto:academicinnovation@ksu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ebeccal@ksufoundation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D4D0-2510-714B-ACE5-A069B72AA6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“Submitting an Academic Innovation Fund (AIF) Proposal”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33F610-3A0D-4D4C-976E-07C8879049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December 5, 2023</a:t>
            </a:r>
          </a:p>
        </p:txBody>
      </p:sp>
    </p:spTree>
    <p:extLst>
      <p:ext uri="{BB962C8B-B14F-4D97-AF65-F5344CB8AC3E}">
        <p14:creationId xmlns:p14="http://schemas.microsoft.com/office/powerpoint/2010/main" val="2701187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13C42-1C65-6CE3-7F61-D83AD7DA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Market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DC0D9-B07E-CDDA-1916-CFB49CBAD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047" y="914401"/>
            <a:ext cx="7258722" cy="3620022"/>
          </a:xfrm>
        </p:spPr>
        <p:txBody>
          <a:bodyPr/>
          <a:lstStyle/>
          <a:p>
            <a:pPr marL="0" indent="0">
              <a:buNone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</a:rPr>
              <a:t>Has a market analysis been performed by K-State’s Market Intelligence and Analysis team?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</a:rPr>
            </a:b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hlinkClick r:id="rId2"/>
              </a:rPr>
              <a:t>global.k-state.edu/market-research/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0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F8B1-F4A9-25C7-0AB8-37CC819E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57200"/>
            <a:ext cx="7637929" cy="548640"/>
          </a:xfrm>
        </p:spPr>
        <p:txBody>
          <a:bodyPr/>
          <a:lstStyle/>
          <a:p>
            <a:pPr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28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Market Intelligence and Analysis Team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28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128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hlinkClick r:id="rId2"/>
              </a:rPr>
              <a:t>marketanalysis@ksu.edu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128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</a:t>
            </a:r>
            <a:endParaRPr lang="en-US" dirty="0"/>
          </a:p>
        </p:txBody>
      </p:sp>
      <p:pic>
        <p:nvPicPr>
          <p:cNvPr id="5" name="Picture 6" descr="staff photo  of Reed Bellamy">
            <a:extLst>
              <a:ext uri="{FF2B5EF4-FFF2-40B4-BE49-F238E27FC236}">
                <a16:creationId xmlns:a16="http://schemas.microsoft.com/office/drawing/2014/main" id="{B382712F-AADB-B786-234E-169EE4FA8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6330" r="1045" b="6779"/>
          <a:stretch/>
        </p:blipFill>
        <p:spPr bwMode="auto">
          <a:xfrm>
            <a:off x="3825741" y="1488921"/>
            <a:ext cx="1769241" cy="234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taff photo  of Anna Salas">
            <a:extLst>
              <a:ext uri="{FF2B5EF4-FFF2-40B4-BE49-F238E27FC236}">
                <a16:creationId xmlns:a16="http://schemas.microsoft.com/office/drawing/2014/main" id="{A642BDDC-D3A6-5399-693A-D5AA9A9B0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t="9751" r="23189" b="31734"/>
          <a:stretch/>
        </p:blipFill>
        <p:spPr bwMode="auto">
          <a:xfrm>
            <a:off x="6465953" y="1488920"/>
            <a:ext cx="1775839" cy="234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taff photo  of jonathan barber">
            <a:extLst>
              <a:ext uri="{FF2B5EF4-FFF2-40B4-BE49-F238E27FC236}">
                <a16:creationId xmlns:a16="http://schemas.microsoft.com/office/drawing/2014/main" id="{18FF0E3E-5A7C-A565-98E9-7B9886CBC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" b="12140"/>
          <a:stretch/>
        </p:blipFill>
        <p:spPr bwMode="auto">
          <a:xfrm>
            <a:off x="1225748" y="1488922"/>
            <a:ext cx="1769241" cy="234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C3CE75-CED4-E5D5-072F-1E822AA96763}"/>
              </a:ext>
            </a:extLst>
          </p:cNvPr>
          <p:cNvSpPr txBox="1"/>
          <p:nvPr/>
        </p:nvSpPr>
        <p:spPr>
          <a:xfrm>
            <a:off x="1100978" y="3927096"/>
            <a:ext cx="2018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Jonathan Barber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3DA150-235A-1A79-58AE-C03793436FCE}"/>
              </a:ext>
            </a:extLst>
          </p:cNvPr>
          <p:cNvSpPr txBox="1"/>
          <p:nvPr/>
        </p:nvSpPr>
        <p:spPr>
          <a:xfrm>
            <a:off x="3727911" y="3927096"/>
            <a:ext cx="185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Reed Bellamy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B0D95F-1BCD-4B8D-D244-AE9E23C1FF46}"/>
              </a:ext>
            </a:extLst>
          </p:cNvPr>
          <p:cNvSpPr txBox="1"/>
          <p:nvPr/>
        </p:nvSpPr>
        <p:spPr>
          <a:xfrm>
            <a:off x="6425458" y="3927096"/>
            <a:ext cx="185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Anna Salas</a:t>
            </a:r>
          </a:p>
        </p:txBody>
      </p:sp>
    </p:spTree>
    <p:extLst>
      <p:ext uri="{BB962C8B-B14F-4D97-AF65-F5344CB8AC3E}">
        <p14:creationId xmlns:p14="http://schemas.microsoft.com/office/powerpoint/2010/main" val="3017561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0E34-C7D9-939C-39CA-6898CD800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79" y="1947760"/>
            <a:ext cx="7772400" cy="1021556"/>
          </a:xfrm>
        </p:spPr>
        <p:txBody>
          <a:bodyPr/>
          <a:lstStyle/>
          <a:p>
            <a:r>
              <a:rPr lang="en-US" dirty="0"/>
              <a:t>                  4.  Timeline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CBE68EF-3383-631D-D0A7-F08540EA2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30" b="5295"/>
          <a:stretch/>
        </p:blipFill>
        <p:spPr bwMode="auto">
          <a:xfrm>
            <a:off x="972832" y="1402390"/>
            <a:ext cx="1842542" cy="180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189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01B18-852D-6353-3E9F-2E0E914EA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C681F-0036-8173-0ADD-2D6CE1869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33333"/>
                </a:solidFill>
                <a:effectLst/>
                <a:latin typeface="Lucida Grande"/>
              </a:rPr>
              <a:t>Now</a:t>
            </a:r>
            <a:r>
              <a:rPr lang="en-US" sz="2000" i="0" dirty="0">
                <a:solidFill>
                  <a:srgbClr val="333333"/>
                </a:solidFill>
                <a:effectLst/>
                <a:latin typeface="Lucida Grande"/>
              </a:rPr>
              <a:t>: Contact the Market Intelligence &amp; Analysis team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33333"/>
                </a:solidFill>
                <a:effectLst/>
                <a:latin typeface="Lucida Grande"/>
              </a:rPr>
              <a:t>March 1, 2024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Lucida Grande"/>
              </a:rPr>
              <a:t>: Completed proposals, </a:t>
            </a:r>
            <a:r>
              <a:rPr lang="en-US" sz="2000" i="0" u="sng" dirty="0">
                <a:solidFill>
                  <a:srgbClr val="333333"/>
                </a:solidFill>
                <a:effectLst/>
                <a:latin typeface="Lucida Grande"/>
              </a:rPr>
              <a:t>with department head and dean signatures,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Lucida Grande"/>
              </a:rPr>
              <a:t> are due by midnight central time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33333"/>
                </a:solidFill>
                <a:effectLst/>
                <a:latin typeface="Lucida Grande"/>
              </a:rPr>
              <a:t>March 4 – 25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Lucida Grande"/>
              </a:rPr>
              <a:t>: Proposal under review by the AIF Review Team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33333"/>
                </a:solidFill>
                <a:effectLst/>
                <a:latin typeface="Lucida Grande"/>
              </a:rPr>
              <a:t>Week of March 25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Lucida Grande"/>
              </a:rPr>
              <a:t>: Review team provides recommendations to provost and notifications go out to PI’s, department heads, and deans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33333"/>
                </a:solidFill>
                <a:effectLst/>
                <a:latin typeface="Lucida Grande"/>
              </a:rPr>
              <a:t>Week of April 1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Lucida Grande"/>
              </a:rPr>
              <a:t>: Funded proposals are announced in K-State Today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6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2B05-E713-CD5C-9873-9E710C931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611" y="1879145"/>
            <a:ext cx="7958097" cy="1021556"/>
          </a:xfrm>
        </p:spPr>
        <p:txBody>
          <a:bodyPr/>
          <a:lstStyle/>
          <a:p>
            <a:r>
              <a:rPr lang="en-US" dirty="0"/>
              <a:t>5.  Q &amp;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4B0FA-C7B4-4B24-CD07-8B5C10EB6D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57379" y="1429080"/>
            <a:ext cx="1750853" cy="175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7665-C640-1B40-0B9E-A390DBFF9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 &amp; A – Starter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AC23E-D026-7BA1-51C4-4975017E5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What if a department wants to submit more than one proposal?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Is it acceptable for a faculty/staff member to be involved with more than one proposal?</a:t>
            </a:r>
          </a:p>
          <a:p>
            <a:r>
              <a:rPr lang="en-US" sz="2200" dirty="0"/>
              <a:t>Should proposals be framed within a specific budget range?</a:t>
            </a:r>
          </a:p>
          <a:p>
            <a:r>
              <a:rPr lang="en-US" sz="2200" dirty="0"/>
              <a:t>Can we submit our own market research?</a:t>
            </a:r>
          </a:p>
          <a:p>
            <a:r>
              <a:rPr lang="en-US" sz="2200" dirty="0"/>
              <a:t>How will proposals be evaluated?</a:t>
            </a:r>
          </a:p>
          <a:p>
            <a:r>
              <a:rPr lang="en-US" sz="2200" dirty="0"/>
              <a:t>What if a member of the review team wants to submit a proposal?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2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36723-BC4A-AAD9-B4AB-33CF568C3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879" y="1881906"/>
            <a:ext cx="7772400" cy="1021556"/>
          </a:xfrm>
        </p:spPr>
        <p:txBody>
          <a:bodyPr/>
          <a:lstStyle/>
          <a:p>
            <a:r>
              <a:rPr lang="en-US" dirty="0"/>
              <a:t>             6. Additional Resources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5D13EF8B-C613-FA2C-AC17-FBB2ECA3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07" y="1371236"/>
            <a:ext cx="1890475" cy="189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24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17AB-3B34-D63E-00DD-1D4493799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EBB8F-704B-6DB4-5BFD-B378FF38A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 questions to: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sz="2000" dirty="0">
                <a:hlinkClick r:id="rId2"/>
              </a:rPr>
              <a:t>academicinnovation@ksu.edu</a:t>
            </a:r>
            <a:r>
              <a:rPr lang="en-US" sz="2000" dirty="0"/>
              <a:t> </a:t>
            </a:r>
          </a:p>
          <a:p>
            <a:r>
              <a:rPr lang="en-US" dirty="0"/>
              <a:t>Updates posted to: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sz="2000" dirty="0">
                <a:hlinkClick r:id="rId3"/>
              </a:rPr>
              <a:t>https://www.k-state.edu/provost/academic-innovation/index.html</a:t>
            </a:r>
            <a:endParaRPr lang="en-US" sz="2000" dirty="0"/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Consider other funding sources:  </a:t>
            </a:r>
          </a:p>
          <a:p>
            <a:pPr marL="0" indent="0">
              <a:buNone/>
            </a:pPr>
            <a:r>
              <a:rPr lang="en-US" sz="2000" dirty="0"/>
              <a:t>	KSU Foundation – Rebecca Lester – </a:t>
            </a:r>
            <a:r>
              <a:rPr lang="en-US" sz="1800" u="sng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rebeccal@ksufoundation.org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9591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8034-3E06-B69D-39EE-B6EBE899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AIF Co-Chairs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6DC76-149B-8FA7-5BD0-F700D082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333333"/>
              </a:solidFill>
              <a:effectLst/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333333"/>
              </a:solidFill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333333"/>
              </a:solidFill>
              <a:effectLst/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333333"/>
              </a:solidFill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333333"/>
              </a:solidFill>
              <a:effectLst/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333333"/>
              </a:solidFill>
              <a:latin typeface="Lucida Grande"/>
            </a:endParaRPr>
          </a:p>
          <a:p>
            <a:pPr marL="0" indent="0" algn="l">
              <a:buNone/>
            </a:pPr>
            <a:r>
              <a:rPr lang="en-US" sz="1800" b="0" i="0" dirty="0">
                <a:solidFill>
                  <a:srgbClr val="333333"/>
                </a:solidFill>
                <a:effectLst/>
                <a:latin typeface="Lucida Grande"/>
              </a:rPr>
              <a:t>          </a:t>
            </a:r>
          </a:p>
          <a:p>
            <a:pPr marL="0" indent="0" algn="l">
              <a:buNone/>
            </a:pPr>
            <a:r>
              <a:rPr lang="en-US" sz="1800" b="0" i="0" dirty="0">
                <a:solidFill>
                  <a:srgbClr val="333333"/>
                </a:solidFill>
                <a:effectLst/>
                <a:latin typeface="Lucida Grande"/>
              </a:rPr>
              <a:t>                  Tanya Gonzalez					Karen Pedersen		</a:t>
            </a:r>
          </a:p>
          <a:p>
            <a:pPr marL="0" indent="0" algn="l">
              <a:buNone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Lucida Grande"/>
              </a:rPr>
              <a:t>                       Professor of English and Interim 		Dean of Global Campus</a:t>
            </a:r>
          </a:p>
          <a:p>
            <a:pPr marL="0" indent="0" algn="l">
              <a:buNone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Lucida Grande"/>
              </a:rPr>
              <a:t>                       Associate Provost for Institutional </a:t>
            </a:r>
          </a:p>
          <a:p>
            <a:pPr marL="0" indent="0" algn="l">
              <a:buNone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Lucida Grande"/>
              </a:rPr>
              <a:t>                       Effectiveness</a:t>
            </a:r>
          </a:p>
          <a:p>
            <a:pPr marL="0" indent="0" algn="l">
              <a:buNone/>
            </a:pPr>
            <a:endParaRPr lang="en-US" sz="1800" b="0" i="0" dirty="0">
              <a:solidFill>
                <a:srgbClr val="333333"/>
              </a:solidFill>
              <a:effectLst/>
              <a:latin typeface="Lucida Grande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B5635-BFE6-ED65-8C76-BBC301619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290" y="977029"/>
            <a:ext cx="1476335" cy="2218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800A7D-BA1E-7EB3-AA81-3F6289B85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159" y="977028"/>
            <a:ext cx="1486681" cy="221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6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81427-A1D5-3755-3CA3-38959E8E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- AIF Review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B78E2-DE37-98CA-D3AD-80F1D19B0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333333"/>
                </a:solidFill>
                <a:effectLst/>
                <a:latin typeface="Lucida Grande"/>
              </a:rPr>
              <a:t>Hansin Bilgili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Lucida Grande"/>
              </a:rPr>
              <a:t>, Assistant Professor, Department of Management, College of Business Administration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333333"/>
                </a:solidFill>
                <a:effectLst/>
                <a:latin typeface="Lucida Grande"/>
              </a:rPr>
              <a:t>Scott Barton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Lucida Grande"/>
              </a:rPr>
              <a:t>, Assistant Professor, Department of Interior Architecture &amp; Industrial Design, College of Architecture, Planning &amp; Design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333333"/>
                </a:solidFill>
                <a:effectLst/>
                <a:latin typeface="Lucida Grande"/>
              </a:rPr>
              <a:t>Jennifer Bormann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Lucida Grande"/>
              </a:rPr>
              <a:t>, Professor, Department of Animal Sciences and Industry, College of Agriculture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333333"/>
                </a:solidFill>
                <a:effectLst/>
                <a:latin typeface="Lucida Grande"/>
              </a:rPr>
              <a:t>Don Kurtz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Lucida Grande"/>
              </a:rPr>
              <a:t>, Professor and Department Head, Department of Sociology, Anthropology, and Social Work, College of Arts and Sciences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333333"/>
                </a:solidFill>
                <a:effectLst/>
                <a:latin typeface="Lucida Grande"/>
              </a:rPr>
              <a:t>Mindy Markham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Lucida Grande"/>
              </a:rPr>
              <a:t>, Professor and Department Head, Department of Applied Human Sciences, College of Health and Human Sciences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333333"/>
                </a:solidFill>
                <a:effectLst/>
                <a:latin typeface="Lucida Grande"/>
              </a:rPr>
              <a:t>Michael Oetken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Lucida Grande"/>
              </a:rPr>
              <a:t>, Assistant Professor, Department of Integrated Studies, College of Technology and Aviation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333333"/>
                </a:solidFill>
                <a:effectLst/>
                <a:latin typeface="Lucida Grande"/>
              </a:rPr>
              <a:t>Heather Woods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Lucida Grande"/>
              </a:rPr>
              <a:t>, Associate Professor and Interim Director, A.Q. Miller School of Media and Communications, College of Arts and Sciences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5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D3C2-3611-EE48-8F8E-788E8A30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 for Today’s Session</a:t>
            </a: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9BD1E156-6A8B-324B-46FE-48D9BE2C2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36" y="827587"/>
            <a:ext cx="827054" cy="82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F94FCFF-9A03-DC6C-FBD6-6A358748B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30" b="5295"/>
          <a:stretch/>
        </p:blipFill>
        <p:spPr bwMode="auto">
          <a:xfrm>
            <a:off x="1263170" y="3231189"/>
            <a:ext cx="739458" cy="72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A6A348A-CAA1-94DF-AC88-BC85C75DC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 r="4626" b="15115"/>
          <a:stretch/>
        </p:blipFill>
        <p:spPr bwMode="auto">
          <a:xfrm>
            <a:off x="1178363" y="2464336"/>
            <a:ext cx="971803" cy="80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B4A0D10-4B2E-8A4C-8E6A-666F8AE3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449" y="1649247"/>
            <a:ext cx="889304" cy="88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F2B65A-E021-6D00-6095-4B3B4F9DE18A}"/>
              </a:ext>
            </a:extLst>
          </p:cNvPr>
          <p:cNvSpPr txBox="1"/>
          <p:nvPr/>
        </p:nvSpPr>
        <p:spPr>
          <a:xfrm>
            <a:off x="2042423" y="1036634"/>
            <a:ext cx="61502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Vision                                              5. Q &amp; A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2.  Process                                           6. Additional </a:t>
            </a:r>
          </a:p>
          <a:p>
            <a:r>
              <a:rPr lang="en-US" sz="1600" dirty="0"/>
              <a:t>                                                                                                   </a:t>
            </a:r>
            <a:r>
              <a:rPr lang="en-US" sz="2400" dirty="0"/>
              <a:t>Resources</a:t>
            </a:r>
          </a:p>
          <a:p>
            <a:r>
              <a:rPr lang="en-US" sz="2400" dirty="0"/>
              <a:t>3.  Market Research</a:t>
            </a:r>
          </a:p>
          <a:p>
            <a:pPr marL="342900" indent="-342900">
              <a:buFont typeface="+mj-lt"/>
              <a:buAutoNum type="arabicPeriod"/>
            </a:pPr>
            <a:endParaRPr lang="en-US" sz="1200" dirty="0"/>
          </a:p>
          <a:p>
            <a:endParaRPr lang="en-US" sz="1600" dirty="0"/>
          </a:p>
          <a:p>
            <a:r>
              <a:rPr lang="en-US" sz="2400" dirty="0"/>
              <a:t>4.  Timeline</a:t>
            </a:r>
          </a:p>
          <a:p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800" dirty="0"/>
          </a:p>
        </p:txBody>
      </p:sp>
      <p:pic>
        <p:nvPicPr>
          <p:cNvPr id="3" name="Picture 2" descr="A clipboard with check marks&#10;&#10;Description automatically generated">
            <a:extLst>
              <a:ext uri="{FF2B5EF4-FFF2-40B4-BE49-F238E27FC236}">
                <a16:creationId xmlns:a16="http://schemas.microsoft.com/office/drawing/2014/main" id="{1017ACA0-EE95-D950-5692-A93049DED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170" y="1635701"/>
            <a:ext cx="828635" cy="828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C509DC-96E6-5089-3D13-11478C52B8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10699" y="827587"/>
            <a:ext cx="827054" cy="82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47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CAC2E-9B26-D4DC-D625-D0FEA717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18" y="2097572"/>
            <a:ext cx="7772400" cy="1021556"/>
          </a:xfrm>
        </p:spPr>
        <p:txBody>
          <a:bodyPr/>
          <a:lstStyle/>
          <a:p>
            <a:r>
              <a:rPr lang="en-US" dirty="0"/>
              <a:t>                       1.  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00608-A111-F361-2DF7-69228F855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 </a:t>
            </a: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C723DE78-7FD0-F8B9-5463-4E660F7CEB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51" y="1272340"/>
            <a:ext cx="2249322" cy="22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5A9F9-0662-CDA9-7C89-FF512D071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Vision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ED247-3502-3CB4-4E26-AB70023A7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Meet regional, national or international learner or workplace needs of the future</a:t>
            </a:r>
          </a:p>
          <a:p>
            <a:r>
              <a:rPr lang="en-US" dirty="0"/>
              <a:t>Drive bold curricular innovation and academic excellence</a:t>
            </a:r>
          </a:p>
          <a:p>
            <a:r>
              <a:rPr lang="en-US" dirty="0"/>
              <a:t>Align with Next-Gen K-State strategic plan</a:t>
            </a:r>
          </a:p>
          <a:p>
            <a:r>
              <a:rPr lang="en-US" dirty="0"/>
              <a:t>Support long-term financial viability</a:t>
            </a:r>
          </a:p>
        </p:txBody>
      </p:sp>
    </p:spTree>
    <p:extLst>
      <p:ext uri="{BB962C8B-B14F-4D97-AF65-F5344CB8AC3E}">
        <p14:creationId xmlns:p14="http://schemas.microsoft.com/office/powerpoint/2010/main" val="422179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ipboard with check marks&#10;&#10;Description automatically generated">
            <a:extLst>
              <a:ext uri="{FF2B5EF4-FFF2-40B4-BE49-F238E27FC236}">
                <a16:creationId xmlns:a16="http://schemas.microsoft.com/office/drawing/2014/main" id="{147A6548-A573-DE5C-227F-AB177A96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79" y="1257299"/>
            <a:ext cx="2257425" cy="2257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74A43E-1B67-96FB-339D-7667FD1E7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04" y="2060972"/>
            <a:ext cx="7772400" cy="1021556"/>
          </a:xfrm>
        </p:spPr>
        <p:txBody>
          <a:bodyPr/>
          <a:lstStyle/>
          <a:p>
            <a:r>
              <a:rPr lang="en-US" dirty="0"/>
              <a:t>                 2. Process</a:t>
            </a:r>
          </a:p>
        </p:txBody>
      </p:sp>
    </p:spTree>
    <p:extLst>
      <p:ext uri="{BB962C8B-B14F-4D97-AF65-F5344CB8AC3E}">
        <p14:creationId xmlns:p14="http://schemas.microsoft.com/office/powerpoint/2010/main" val="3885348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CBB2-AC71-4780-22C9-532C70D0C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2E9E3-8A08-5A77-62FB-37DF2384B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820456"/>
            <a:ext cx="7637929" cy="3620022"/>
          </a:xfrm>
        </p:spPr>
        <p:txBody>
          <a:bodyPr/>
          <a:lstStyle/>
          <a:p>
            <a:r>
              <a:rPr lang="en-US" sz="2000" dirty="0"/>
              <a:t>Ideate and consider new curricular opportunities (</a:t>
            </a:r>
            <a:r>
              <a:rPr lang="en-US" sz="2000" dirty="0" err="1"/>
              <a:t>microcredentials</a:t>
            </a:r>
            <a:r>
              <a:rPr lang="en-US" sz="2000" dirty="0"/>
              <a:t> – credit and noncredit, certificates, minors or degree programs at all levels) that realize the AIF vision</a:t>
            </a:r>
          </a:p>
          <a:p>
            <a:r>
              <a:rPr lang="en-US" sz="2000" dirty="0"/>
              <a:t>Garner support - discuss proposal idea(s) with others (e.g., colleagues, department chair, dean) </a:t>
            </a:r>
          </a:p>
          <a:p>
            <a:r>
              <a:rPr lang="en-US" sz="2000" dirty="0"/>
              <a:t>Contact the Market Intelligence &amp; Analysis team for assistance</a:t>
            </a:r>
          </a:p>
          <a:p>
            <a:r>
              <a:rPr lang="en-US" sz="2000" dirty="0"/>
              <a:t>Review the application carefully and draft responses (responses must adhere to the specified word count for each question)</a:t>
            </a:r>
          </a:p>
          <a:p>
            <a:r>
              <a:rPr lang="en-US" sz="2000" dirty="0"/>
              <a:t>Ensure required signatures are in place prior to submission</a:t>
            </a:r>
          </a:p>
          <a:p>
            <a:r>
              <a:rPr lang="en-US" sz="2000" dirty="0"/>
              <a:t>Submit proposal using the fillable .pdf by the deadline – late proposals will not be considered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7731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95F7-89B6-FB90-D73F-2CCA77188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35" y="1960119"/>
            <a:ext cx="7772400" cy="1021556"/>
          </a:xfrm>
        </p:spPr>
        <p:txBody>
          <a:bodyPr/>
          <a:lstStyle/>
          <a:p>
            <a:r>
              <a:rPr lang="en-US" dirty="0"/>
              <a:t>                    3.  Market Research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A029E5A4-0F27-31CE-8687-D469E0FA2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 r="4626" b="15115"/>
          <a:stretch/>
        </p:blipFill>
        <p:spPr bwMode="auto">
          <a:xfrm>
            <a:off x="583377" y="1247992"/>
            <a:ext cx="2748547" cy="22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55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niversity-Vertical-Branding-Widescreen-July2020.potx" id="{6E30CCC1-CD18-E246-921F-40464F11EDB9}" vid="{B0978761-DC1E-D446-BB31-46A0316FB1E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Vertical-PPT-Template</Template>
  <TotalTime>3760</TotalTime>
  <Words>626</Words>
  <Application>Microsoft Office PowerPoint</Application>
  <PresentationFormat>On-screen Show (16:9)</PresentationFormat>
  <Paragraphs>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Lucida Grande</vt:lpstr>
      <vt:lpstr>Lucida Sans</vt:lpstr>
      <vt:lpstr>Office Theme</vt:lpstr>
      <vt:lpstr>“Submitting an Academic Innovation Fund (AIF) Proposal”</vt:lpstr>
      <vt:lpstr>AIF Co-Chairs</vt:lpstr>
      <vt:lpstr>Thank You - AIF Review Team</vt:lpstr>
      <vt:lpstr>Direction for Today’s Session</vt:lpstr>
      <vt:lpstr>                       1.  Vision</vt:lpstr>
      <vt:lpstr>Vision </vt:lpstr>
      <vt:lpstr>                 2. Process</vt:lpstr>
      <vt:lpstr>Process</vt:lpstr>
      <vt:lpstr>                    3.  Market Research</vt:lpstr>
      <vt:lpstr>Market Research</vt:lpstr>
      <vt:lpstr>Market Intelligence and Analysis Team marketanalysis@ksu.edu </vt:lpstr>
      <vt:lpstr>                  4.  Timeline</vt:lpstr>
      <vt:lpstr>Timeline</vt:lpstr>
      <vt:lpstr>5.  Q &amp; A</vt:lpstr>
      <vt:lpstr>Q &amp; A – Starter Questions</vt:lpstr>
      <vt:lpstr>             6. Additional Resources</vt:lpstr>
      <vt:lpstr>Additional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“Submitting an Academic Innovation Fund Proposal”</dc:title>
  <dc:creator>Karen Pedersen</dc:creator>
  <cp:lastModifiedBy>Karen Pedersen</cp:lastModifiedBy>
  <cp:revision>9</cp:revision>
  <dcterms:created xsi:type="dcterms:W3CDTF">2023-11-30T06:27:19Z</dcterms:created>
  <dcterms:modified xsi:type="dcterms:W3CDTF">2023-12-04T05:37:29Z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