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2"/>
  </p:notesMasterIdLst>
  <p:sldIdLst>
    <p:sldId id="256" r:id="rId2"/>
    <p:sldId id="351" r:id="rId3"/>
    <p:sldId id="349" r:id="rId4"/>
    <p:sldId id="355" r:id="rId5"/>
    <p:sldId id="350" r:id="rId6"/>
    <p:sldId id="357" r:id="rId7"/>
    <p:sldId id="360" r:id="rId8"/>
    <p:sldId id="358" r:id="rId9"/>
    <p:sldId id="354" r:id="rId10"/>
    <p:sldId id="361" r:id="rId11"/>
    <p:sldId id="362" r:id="rId12"/>
    <p:sldId id="364" r:id="rId13"/>
    <p:sldId id="286" r:id="rId14"/>
    <p:sldId id="425" r:id="rId15"/>
    <p:sldId id="429" r:id="rId16"/>
    <p:sldId id="363" r:id="rId17"/>
    <p:sldId id="426" r:id="rId18"/>
    <p:sldId id="427" r:id="rId19"/>
    <p:sldId id="356" r:id="rId20"/>
    <p:sldId id="428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417"/>
    <p:restoredTop sz="86380"/>
  </p:normalViewPr>
  <p:slideViewPr>
    <p:cSldViewPr snapToGrid="0" snapToObjects="1">
      <p:cViewPr varScale="1">
        <p:scale>
          <a:sx n="113" d="100"/>
          <a:sy n="113" d="100"/>
        </p:scale>
        <p:origin x="200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17CE54-1D2E-2241-94AC-177CC33FEA6F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6FBA5-930B-294C-97EE-250AEC366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561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6FBA5-930B-294C-97EE-250AEC3665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52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8845-F6A7-3645-876B-D71EC538633E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66990-80C8-6141-B9C1-EC9B04557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459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8845-F6A7-3645-876B-D71EC538633E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66990-80C8-6141-B9C1-EC9B04557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39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8845-F6A7-3645-876B-D71EC538633E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66990-80C8-6141-B9C1-EC9B04557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45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8845-F6A7-3645-876B-D71EC538633E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66990-80C8-6141-B9C1-EC9B04557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922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8845-F6A7-3645-876B-D71EC538633E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66990-80C8-6141-B9C1-EC9B04557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31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8845-F6A7-3645-876B-D71EC538633E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66990-80C8-6141-B9C1-EC9B04557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453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8845-F6A7-3645-876B-D71EC538633E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66990-80C8-6141-B9C1-EC9B04557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31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8845-F6A7-3645-876B-D71EC538633E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66990-80C8-6141-B9C1-EC9B04557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581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8845-F6A7-3645-876B-D71EC538633E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66990-80C8-6141-B9C1-EC9B04557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87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8845-F6A7-3645-876B-D71EC538633E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66990-80C8-6141-B9C1-EC9B04557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769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8845-F6A7-3645-876B-D71EC538633E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66990-80C8-6141-B9C1-EC9B04557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54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38845-F6A7-3645-876B-D71EC538633E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66990-80C8-6141-B9C1-EC9B04557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74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AD750D-5083-9A46-B056-B35D1B51B1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Going Global with Less Talk and More Action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6EDE2B7-FB80-0A44-970A-C343D8E24C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Lotta Larson</a:t>
            </a:r>
          </a:p>
          <a:p>
            <a:r>
              <a:rPr lang="en-US" dirty="0"/>
              <a:t>Department of Curriculum &amp; Instruction</a:t>
            </a:r>
          </a:p>
          <a:p>
            <a:r>
              <a:rPr lang="en-US" dirty="0"/>
              <a:t>College of Education</a:t>
            </a:r>
          </a:p>
        </p:txBody>
      </p:sp>
    </p:spTree>
    <p:extLst>
      <p:ext uri="{BB962C8B-B14F-4D97-AF65-F5344CB8AC3E}">
        <p14:creationId xmlns:p14="http://schemas.microsoft.com/office/powerpoint/2010/main" val="2999488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6ED58E-80FE-EC48-BEA0-E73E5ABCA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8177725" cy="1325563"/>
          </a:xfrm>
        </p:spPr>
        <p:txBody>
          <a:bodyPr>
            <a:normAutofit/>
          </a:bodyPr>
          <a:lstStyle/>
          <a:p>
            <a:r>
              <a:rPr lang="en-US" sz="3600" dirty="0"/>
              <a:t>Teaching English to Swedish 5</a:t>
            </a:r>
            <a:r>
              <a:rPr lang="en-US" sz="3600" baseline="30000" dirty="0"/>
              <a:t>th</a:t>
            </a:r>
            <a:r>
              <a:rPr lang="en-US" sz="3600" dirty="0"/>
              <a:t> Graders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979334-0F6E-F343-8812-03F5E1056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C47CBA-4E04-4D46-8862-B16480E4D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3406"/>
            <a:ext cx="9144000" cy="429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8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FFF497-A269-C042-B8D5-E3835F317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Collaborations with Swedish University Students (future English Teachers)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F8A5E3C-D4D5-A14B-A42B-6DF922F77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Screen Shot 2018-11-28 at 4.29.00 PM.png">
            <a:extLst>
              <a:ext uri="{FF2B5EF4-FFF2-40B4-BE49-F238E27FC236}">
                <a16:creationId xmlns:a16="http://schemas.microsoft.com/office/drawing/2014/main" xmlns="" id="{B19195CD-84D1-694A-969C-8F36D56BC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15" b="-27015"/>
          <a:stretch>
            <a:fillRect/>
          </a:stretch>
        </p:blipFill>
        <p:spPr>
          <a:xfrm>
            <a:off x="822960" y="1600994"/>
            <a:ext cx="749808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93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FFF497-A269-C042-B8D5-E3835F317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Collaborations with Swedish University Students (future English Teachers)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F8A5E3C-D4D5-A14B-A42B-6DF922F77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3" descr="Screen Shot 2018-11-28 at 4.27.26 PM.png">
            <a:extLst>
              <a:ext uri="{FF2B5EF4-FFF2-40B4-BE49-F238E27FC236}">
                <a16:creationId xmlns:a16="http://schemas.microsoft.com/office/drawing/2014/main" xmlns="" id="{B9FC10D1-2DF2-CB4A-8715-42246CF87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4" r="-784"/>
          <a:stretch>
            <a:fillRect/>
          </a:stretch>
        </p:blipFill>
        <p:spPr>
          <a:xfrm>
            <a:off x="1017270" y="1825625"/>
            <a:ext cx="749808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6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Online Literature Discussions with Swedish Ninth Graders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913206"/>
            <a:ext cx="3288792" cy="4335193"/>
          </a:xfrm>
        </p:spPr>
        <p:txBody>
          <a:bodyPr/>
          <a:lstStyle/>
          <a:p>
            <a:r>
              <a:rPr lang="en-US" dirty="0" err="1"/>
              <a:t>Edmodo</a:t>
            </a:r>
            <a:r>
              <a:rPr lang="en-US" dirty="0"/>
              <a:t> Blogs</a:t>
            </a:r>
          </a:p>
          <a:p>
            <a:pPr marL="82296" indent="0">
              <a:buNone/>
            </a:pPr>
            <a:endParaRPr lang="en-US" dirty="0"/>
          </a:p>
        </p:txBody>
      </p:sp>
      <p:pic>
        <p:nvPicPr>
          <p:cNvPr id="4" name="Picture 3" descr="Screen Shot 2016-10-11 at 1.53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90800"/>
            <a:ext cx="1828800" cy="272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Content Placeholder 3" descr="Screen Shot 2017-02-08 at 9.32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762" b="-10762"/>
          <a:stretch>
            <a:fillRect/>
          </a:stretch>
        </p:blipFill>
        <p:spPr>
          <a:xfrm>
            <a:off x="2209800" y="2036329"/>
            <a:ext cx="6697871" cy="428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00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2-08 at 9.31.31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" r="8477"/>
          <a:stretch>
            <a:fillRect/>
          </a:stretch>
        </p:blipFill>
        <p:spPr>
          <a:xfrm>
            <a:off x="-35297" y="0"/>
            <a:ext cx="5486400" cy="3512634"/>
          </a:xfrm>
        </p:spPr>
      </p:pic>
      <p:pic>
        <p:nvPicPr>
          <p:cNvPr id="5" name="Picture 4" descr="Screen Shot 2017-02-08 at 9.33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762000"/>
            <a:ext cx="4719711" cy="2644665"/>
          </a:xfrm>
          <a:prstGeom prst="rect">
            <a:avLst/>
          </a:prstGeom>
        </p:spPr>
      </p:pic>
      <p:pic>
        <p:nvPicPr>
          <p:cNvPr id="6" name="Picture 5" descr="Screen Shot 2017-02-11 at 9.10.1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4184872"/>
            <a:ext cx="9536653" cy="25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64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4975D7-0B3C-CB4E-A228-0F82356AE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ED3AF40-16F6-3A4F-9109-8C75DA302D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860632">
            <a:off x="296603" y="3084117"/>
            <a:ext cx="3200400" cy="35179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20D7CAB-A31F-3944-8AD4-E6EC6ECB2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050" y="235571"/>
            <a:ext cx="3022600" cy="2235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39033BB-6864-0F48-B4A6-7205EB10A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603" y="678527"/>
            <a:ext cx="4178300" cy="2857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B6D825D-D0DF-FD4D-8C32-5D5073260C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73652">
            <a:off x="6826450" y="4136535"/>
            <a:ext cx="2180790" cy="29752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CB640BF-97EB-EA4A-B5F9-60880E8BD6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84126">
            <a:off x="4017699" y="2981107"/>
            <a:ext cx="2504928" cy="32798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EB1541D-61D3-4C40-8EB9-DD88630689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79222">
            <a:off x="6255514" y="1718934"/>
            <a:ext cx="2305856" cy="28971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0891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D66DE4-CA41-CB4A-A2B4-1252C99FB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they learn?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3406D1-F47C-AF47-957C-A2D5E5C46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Swedish K-12 Students</a:t>
            </a:r>
          </a:p>
          <a:p>
            <a:r>
              <a:rPr lang="en-US" dirty="0"/>
              <a:t>Gain experience communicating in English</a:t>
            </a:r>
          </a:p>
          <a:p>
            <a:r>
              <a:rPr lang="en-US" dirty="0"/>
              <a:t>Feel more prepared to work with in a global community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149740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D66DE4-CA41-CB4A-A2B4-1252C99FB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they learn?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3406D1-F47C-AF47-957C-A2D5E5C46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Swedish University Students</a:t>
            </a:r>
          </a:p>
          <a:p>
            <a:r>
              <a:rPr lang="en-US" dirty="0"/>
              <a:t>Communicating in English</a:t>
            </a:r>
          </a:p>
          <a:p>
            <a:r>
              <a:rPr lang="en-US" dirty="0"/>
              <a:t>Collaborating with K-State future teachers (lesson design, assessment, digital communication tools)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56680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D66DE4-CA41-CB4A-A2B4-1252C99FB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they learn?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3406D1-F47C-AF47-957C-A2D5E5C46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K-State College of Education Students</a:t>
            </a:r>
          </a:p>
          <a:p>
            <a:r>
              <a:rPr lang="en-US" dirty="0"/>
              <a:t>Gain global competence</a:t>
            </a:r>
          </a:p>
          <a:p>
            <a:r>
              <a:rPr lang="en-US" dirty="0"/>
              <a:t>Work with diverse students and colleagues</a:t>
            </a:r>
          </a:p>
          <a:p>
            <a:r>
              <a:rPr lang="en-US" dirty="0"/>
              <a:t>Teach in online environments</a:t>
            </a:r>
          </a:p>
          <a:p>
            <a:r>
              <a:rPr lang="en-US" dirty="0"/>
              <a:t>Use digital tools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237878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3EFF72-CDB9-214D-8617-6F856435C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Demand for </a:t>
            </a:r>
            <a:br>
              <a:rPr lang="en-US" dirty="0"/>
            </a:br>
            <a:r>
              <a:rPr lang="en-US" dirty="0"/>
              <a:t>Global Competence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4DB6554-80CF-CC42-AF2E-E48624C07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786279"/>
            <a:ext cx="4488996" cy="348942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6BA94B7-9889-F645-80DC-A499BE3ED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273" y="2398541"/>
            <a:ext cx="3603245" cy="226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73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6076A6-7B97-FC4E-9263-D49E20666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646554"/>
          </a:xfrm>
        </p:spPr>
        <p:txBody>
          <a:bodyPr>
            <a:normAutofit/>
          </a:bodyPr>
          <a:lstStyle/>
          <a:p>
            <a:pPr algn="ctr"/>
            <a:r>
              <a:rPr lang="en-US" b="1" i="1" dirty="0"/>
              <a:t>Orbis </a:t>
            </a:r>
            <a:r>
              <a:rPr lang="en-US" b="1" i="1" dirty="0" err="1"/>
              <a:t>Sensualium</a:t>
            </a:r>
            <a:r>
              <a:rPr lang="en-US" b="1" i="1" dirty="0"/>
              <a:t> </a:t>
            </a:r>
            <a:r>
              <a:rPr lang="en-US" b="1" i="1" dirty="0" err="1"/>
              <a:t>Pictus</a:t>
            </a:r>
            <a:r>
              <a:rPr lang="en-US" b="1" dirty="0"/>
              <a:t> </a:t>
            </a:r>
            <a:r>
              <a:rPr lang="en-US" dirty="0"/>
              <a:t/>
            </a:r>
            <a:br>
              <a:rPr lang="en-US" dirty="0"/>
            </a:br>
            <a:r>
              <a:rPr lang="en-US" sz="2700" dirty="0"/>
              <a:t>(</a:t>
            </a:r>
            <a:r>
              <a:rPr lang="en-US" sz="2700" i="1" dirty="0"/>
              <a:t>The World Explained in Pictures</a:t>
            </a:r>
            <a:r>
              <a:rPr lang="en-US" sz="2700" dirty="0"/>
              <a:t>) </a:t>
            </a:r>
            <a:r>
              <a:rPr lang="en-US" dirty="0"/>
              <a:t/>
            </a:r>
            <a:br>
              <a:rPr lang="en-US" dirty="0"/>
            </a:br>
            <a:r>
              <a:rPr lang="en-US" sz="2700" dirty="0"/>
              <a:t>by Comenius (1658)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B7DD1CF-3CA9-2E4F-BAA2-1DED7CFCEF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8050" y="2426494"/>
            <a:ext cx="4787900" cy="3149600"/>
          </a:xfrm>
        </p:spPr>
      </p:pic>
    </p:spTree>
    <p:extLst>
      <p:ext uri="{BB962C8B-B14F-4D97-AF65-F5344CB8AC3E}">
        <p14:creationId xmlns:p14="http://schemas.microsoft.com/office/powerpoint/2010/main" val="3607095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5BCFC8-CB63-3545-B3F9-9E7451F4A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Global-ready students need global-ready teachers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98EAAA-06D5-5E47-938D-DEBB146BB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B9BCE73-4AC4-534A-85CD-8DDD1E533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178" y="2473288"/>
            <a:ext cx="5567616" cy="370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24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Invitation (</a:t>
            </a:r>
            <a:r>
              <a:rPr lang="en-US" b="1" dirty="0" err="1"/>
              <a:t>Invitatio</a:t>
            </a:r>
            <a:r>
              <a:rPr lang="en-US" b="1" dirty="0"/>
              <a:t>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88000"/>
            <a:ext cx="4632667" cy="4351338"/>
          </a:xfrm>
        </p:spPr>
        <p:txBody>
          <a:bodyPr>
            <a:noAutofit/>
          </a:bodyPr>
          <a:lstStyle/>
          <a:p>
            <a:pPr marL="61722" indent="0">
              <a:buNone/>
            </a:pPr>
            <a:r>
              <a:rPr lang="en-US" b="1" dirty="0"/>
              <a:t>Teacher</a:t>
            </a:r>
            <a:r>
              <a:rPr lang="en-US" dirty="0"/>
              <a:t>: Come here boy! Learn wisdom.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Pupil</a:t>
            </a:r>
            <a:r>
              <a:rPr lang="en-US" dirty="0"/>
              <a:t>: What does that mean?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T</a:t>
            </a:r>
            <a:r>
              <a:rPr lang="en-US" dirty="0"/>
              <a:t>: To understand rightly, to do rightly, to pronounce rightly, all that is necessary.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P</a:t>
            </a:r>
            <a:r>
              <a:rPr lang="en-US" dirty="0"/>
              <a:t>: And who is going to teach me that?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T</a:t>
            </a:r>
            <a:r>
              <a:rPr lang="en-US" dirty="0"/>
              <a:t>: I am, with the help of God.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C9FEA24-B307-EB4D-9EDE-79BB30B5B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84122">
            <a:off x="5466763" y="1850219"/>
            <a:ext cx="3215753" cy="362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56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902162-29D9-DB4D-BD71-BCE81DF9B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2371491-60B7-CC40-B0F4-873E656049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156" y="365126"/>
            <a:ext cx="3920797" cy="372058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7EEDBA5-FC96-4B43-AC9C-D633F4F55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419" y="365126"/>
            <a:ext cx="3983034" cy="37205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E4A7CE1-9932-8141-9E59-35402577D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336" y="2630194"/>
            <a:ext cx="4483681" cy="40549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7A7FEEA-AD57-3548-A8D6-DC24A6C59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9606" y="1434904"/>
            <a:ext cx="5549909" cy="4234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0655AB6-F993-1E43-94B6-7C2AB24D09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7772" y="1690689"/>
            <a:ext cx="5541864" cy="433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9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Conclusion (</a:t>
            </a:r>
            <a:r>
              <a:rPr lang="en-US" b="1" dirty="0" err="1"/>
              <a:t>Clausula</a:t>
            </a:r>
            <a:r>
              <a:rPr lang="en-US" b="1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Teacher:</a:t>
            </a:r>
            <a:r>
              <a:rPr lang="en-US" dirty="0"/>
              <a:t> Now you’ve seen, in short, all the conceivable … 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Go on like this and read diligently other good books, so that you will become educated, wise, and pious.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0" y="2400300"/>
            <a:ext cx="37719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9682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0443F6-88EB-B54A-A602-5DF828224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teacher role is changing…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A4DB676-2FB7-DE4F-8543-226479E52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254" y="1954774"/>
            <a:ext cx="5355492" cy="4091837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D250335F-B178-A642-ADD4-EF5DB748B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70297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00B009D-855F-0A4A-BF8F-A88D5CA536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630" r="1442" b="15171"/>
          <a:stretch/>
        </p:blipFill>
        <p:spPr>
          <a:xfrm>
            <a:off x="628650" y="1822731"/>
            <a:ext cx="7966952" cy="435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4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C80730-049D-BD42-ABD1-F2D532E7F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in Teacher Preparation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8449A4-701E-B143-81D4-41C0FF1C4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755695" cy="4351338"/>
          </a:xfrm>
        </p:spPr>
        <p:txBody>
          <a:bodyPr>
            <a:normAutofit/>
          </a:bodyPr>
          <a:lstStyle/>
          <a:p>
            <a:r>
              <a:rPr lang="en-US" dirty="0"/>
              <a:t>Prepare K-12 students for jobs that don’t exist</a:t>
            </a:r>
          </a:p>
          <a:p>
            <a:r>
              <a:rPr lang="en-US" dirty="0"/>
              <a:t>Provide culturally and linguistically diverse experiences</a:t>
            </a:r>
          </a:p>
          <a:p>
            <a:r>
              <a:rPr lang="en-US" dirty="0"/>
              <a:t>Integrate technology and digital tools </a:t>
            </a:r>
          </a:p>
          <a:p>
            <a:r>
              <a:rPr lang="en-US" dirty="0"/>
              <a:t>Make the classroom dynamic </a:t>
            </a:r>
          </a:p>
          <a:p>
            <a:pPr lvl="1"/>
            <a:r>
              <a:rPr lang="en-US" dirty="0"/>
              <a:t>Create authentic opportunities to collaborate, create, and communicate</a:t>
            </a:r>
          </a:p>
          <a:p>
            <a:pPr lvl="1"/>
            <a:r>
              <a:rPr lang="en-US" dirty="0"/>
              <a:t>Prepare global-ready students </a:t>
            </a:r>
          </a:p>
          <a:p>
            <a:pPr lvl="1"/>
            <a:r>
              <a:rPr lang="en-US" dirty="0"/>
              <a:t>Less talk and more action</a:t>
            </a:r>
          </a:p>
        </p:txBody>
      </p:sp>
    </p:spTree>
    <p:extLst>
      <p:ext uri="{BB962C8B-B14F-4D97-AF65-F5344CB8AC3E}">
        <p14:creationId xmlns:p14="http://schemas.microsoft.com/office/powerpoint/2010/main" val="2475269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EC4C3E-F07A-394E-BA02-DCC3968CF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Going Global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9B80E3-E616-054D-B88B-537107BCDA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Online teaching and learning experiences with K-12 students, university students, and cooperating teachers in other countries</a:t>
            </a:r>
          </a:p>
          <a:p>
            <a:r>
              <a:rPr lang="en-US" dirty="0"/>
              <a:t>Partnership with K-12 schools and Linnaeus University in </a:t>
            </a:r>
            <a:r>
              <a:rPr lang="en-US" dirty="0" err="1"/>
              <a:t>Växjö</a:t>
            </a:r>
            <a:r>
              <a:rPr lang="en-US" dirty="0"/>
              <a:t>, Sweden</a:t>
            </a:r>
          </a:p>
        </p:txBody>
      </p:sp>
    </p:spTree>
    <p:extLst>
      <p:ext uri="{BB962C8B-B14F-4D97-AF65-F5344CB8AC3E}">
        <p14:creationId xmlns:p14="http://schemas.microsoft.com/office/powerpoint/2010/main" val="414163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D07C7E-D8D1-8743-80B1-2E26E6371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FB9F7D-4B99-DE4B-A133-2552DD9CB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1045"/>
            <a:ext cx="9144000" cy="467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7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431</TotalTime>
  <Words>253</Words>
  <Application>Microsoft Office PowerPoint</Application>
  <PresentationFormat>On-screen Show (4:3)</PresentationFormat>
  <Paragraphs>47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Going Global with Less Talk and More Action</vt:lpstr>
      <vt:lpstr>Orbis Sensualium Pictus  (The World Explained in Pictures)  by Comenius (1658)</vt:lpstr>
      <vt:lpstr>The Invitation (Invitatio) </vt:lpstr>
      <vt:lpstr>PowerPoint Presentation</vt:lpstr>
      <vt:lpstr>The Conclusion (Clausula)</vt:lpstr>
      <vt:lpstr>The teacher role is changing…</vt:lpstr>
      <vt:lpstr>Challenges in Teacher Preparation</vt:lpstr>
      <vt:lpstr>Going Global</vt:lpstr>
      <vt:lpstr>PowerPoint Presentation</vt:lpstr>
      <vt:lpstr>Teaching English to Swedish 5th Graders</vt:lpstr>
      <vt:lpstr>Collaborations with Swedish University Students (future English Teachers)</vt:lpstr>
      <vt:lpstr>Collaborations with Swedish University Students (future English Teachers)</vt:lpstr>
      <vt:lpstr>Online Literature Discussions with Swedish Ninth Graders</vt:lpstr>
      <vt:lpstr>PowerPoint Presentation</vt:lpstr>
      <vt:lpstr>PowerPoint Presentation</vt:lpstr>
      <vt:lpstr>What do they learn?</vt:lpstr>
      <vt:lpstr>What do they learn?</vt:lpstr>
      <vt:lpstr>What do they learn?</vt:lpstr>
      <vt:lpstr>Demand for  Global Competence</vt:lpstr>
      <vt:lpstr>Global-ready students need global-ready teachers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Going Global with Less Talk and More Action</dc:title>
  <dc:creator>Lotta Larson</dc:creator>
  <cp:lastModifiedBy>Tucker Jones</cp:lastModifiedBy>
  <cp:revision>15</cp:revision>
  <dcterms:created xsi:type="dcterms:W3CDTF">2020-02-23T18:15:56Z</dcterms:created>
  <dcterms:modified xsi:type="dcterms:W3CDTF">2020-02-24T22:14:41Z</dcterms:modified>
</cp:coreProperties>
</file>