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handoutMasterIdLst>
    <p:handoutMasterId r:id="rId58"/>
  </p:handoutMasterIdLst>
  <p:sldIdLst>
    <p:sldId id="437" r:id="rId2"/>
    <p:sldId id="256" r:id="rId3"/>
    <p:sldId id="398" r:id="rId4"/>
    <p:sldId id="467" r:id="rId5"/>
    <p:sldId id="490" r:id="rId6"/>
    <p:sldId id="448" r:id="rId7"/>
    <p:sldId id="463" r:id="rId8"/>
    <p:sldId id="458" r:id="rId9"/>
    <p:sldId id="466" r:id="rId10"/>
    <p:sldId id="432" r:id="rId11"/>
    <p:sldId id="414" r:id="rId12"/>
    <p:sldId id="468" r:id="rId13"/>
    <p:sldId id="329" r:id="rId14"/>
    <p:sldId id="419" r:id="rId15"/>
    <p:sldId id="420" r:id="rId16"/>
    <p:sldId id="459" r:id="rId17"/>
    <p:sldId id="460" r:id="rId18"/>
    <p:sldId id="394" r:id="rId19"/>
    <p:sldId id="462" r:id="rId20"/>
    <p:sldId id="450" r:id="rId21"/>
    <p:sldId id="473" r:id="rId22"/>
    <p:sldId id="271" r:id="rId23"/>
    <p:sldId id="285" r:id="rId24"/>
    <p:sldId id="471" r:id="rId25"/>
    <p:sldId id="488" r:id="rId26"/>
    <p:sldId id="487" r:id="rId27"/>
    <p:sldId id="495" r:id="rId28"/>
    <p:sldId id="493" r:id="rId29"/>
    <p:sldId id="442" r:id="rId30"/>
    <p:sldId id="494" r:id="rId31"/>
    <p:sldId id="492" r:id="rId32"/>
    <p:sldId id="491" r:id="rId33"/>
    <p:sldId id="486" r:id="rId34"/>
    <p:sldId id="489" r:id="rId35"/>
    <p:sldId id="451" r:id="rId36"/>
    <p:sldId id="474" r:id="rId37"/>
    <p:sldId id="475" r:id="rId38"/>
    <p:sldId id="453" r:id="rId39"/>
    <p:sldId id="476" r:id="rId40"/>
    <p:sldId id="477" r:id="rId41"/>
    <p:sldId id="454" r:id="rId42"/>
    <p:sldId id="478" r:id="rId43"/>
    <p:sldId id="455" r:id="rId44"/>
    <p:sldId id="479" r:id="rId45"/>
    <p:sldId id="456" r:id="rId46"/>
    <p:sldId id="461" r:id="rId47"/>
    <p:sldId id="457" r:id="rId48"/>
    <p:sldId id="482" r:id="rId49"/>
    <p:sldId id="469" r:id="rId50"/>
    <p:sldId id="483" r:id="rId51"/>
    <p:sldId id="470" r:id="rId52"/>
    <p:sldId id="484" r:id="rId53"/>
    <p:sldId id="464" r:id="rId54"/>
    <p:sldId id="465" r:id="rId55"/>
    <p:sldId id="403" r:id="rId56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229" autoAdjust="0"/>
    <p:restoredTop sz="92789" autoAdjust="0"/>
  </p:normalViewPr>
  <p:slideViewPr>
    <p:cSldViewPr snapToGrid="0">
      <p:cViewPr varScale="1">
        <p:scale>
          <a:sx n="118" d="100"/>
          <a:sy n="118" d="100"/>
        </p:scale>
        <p:origin x="1056" y="208"/>
      </p:cViewPr>
      <p:guideLst/>
    </p:cSldViewPr>
  </p:slideViewPr>
  <p:outlineViewPr>
    <p:cViewPr>
      <p:scale>
        <a:sx n="33" d="100"/>
        <a:sy n="33" d="100"/>
      </p:scale>
      <p:origin x="0" y="-145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8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610658F-C75B-49FA-BA2F-286C734A2EC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2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8" y="8842032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AA810EA-C4A3-4A40-A69A-F913B5B1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4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6" y="2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2476F-BB62-4AFF-BC15-168155E1302D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65225"/>
            <a:ext cx="5580062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6" y="4479926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8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6" y="8842378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6F08F-1F17-46D5-9997-6E3A5FEF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</a:t>
            </a:r>
            <a:r>
              <a:rPr lang="en-US" baseline="0" dirty="0"/>
              <a:t> it! Good transition to your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8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Engaging was referenced 90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91CF-4BCC-4909-B2B7-FF51BB3138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8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sense</a:t>
            </a:r>
            <a:r>
              <a:rPr lang="en-US" baseline="0" dirty="0"/>
              <a:t> and is clear,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8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9bc74e7e4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9bc74e7e4_1_28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Fred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Burrack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100" i="1" dirty="0">
                <a:latin typeface="Calibri"/>
                <a:ea typeface="Calibri"/>
                <a:cs typeface="Calibri"/>
                <a:sym typeface="Calibri"/>
              </a:rPr>
              <a:t>Overview of Assessment at K-State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9bc74e7e4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9bc74e7e4_1_28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8149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1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0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ew 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7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6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6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1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empla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1F97-4628-44EB-A564-2A448960798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ew templa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1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su.zoom.us/j/9171705764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youtu.be/w334NU2gcO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youtu.be/aSOAfh2Mfs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channel/UCOxR-jBJYs36WfizQtPGcww/video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qFeLDMRiaE" TargetMode="External"/><Relationship Id="rId3" Type="http://schemas.openxmlformats.org/officeDocument/2006/relationships/hyperlink" Target="https://youtu.be/kKkKgWpgkCc" TargetMode="External"/><Relationship Id="rId7" Type="http://schemas.openxmlformats.org/officeDocument/2006/relationships/hyperlink" Target="https://youtu.be/j0nIQyB_UEo" TargetMode="External"/><Relationship Id="rId2" Type="http://schemas.openxmlformats.org/officeDocument/2006/relationships/hyperlink" Target="https://youtu.be/Jx4gfJsUpr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hyv79tA7Q1g" TargetMode="External"/><Relationship Id="rId5" Type="http://schemas.openxmlformats.org/officeDocument/2006/relationships/hyperlink" Target="https://youtu.be/yu8hWJRH5Vw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IY6DraOu-_0" TargetMode="External"/><Relationship Id="rId9" Type="http://schemas.openxmlformats.org/officeDocument/2006/relationships/hyperlink" Target="https://youtu.be/VSA5QpKzD9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DQgJuX-XW0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youtu.be/IUMRsguZjC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DQz_weKvUQ" TargetMode="External"/><Relationship Id="rId5" Type="http://schemas.openxmlformats.org/officeDocument/2006/relationships/hyperlink" Target="https://youtu.be/Z_0cDMdz1ac" TargetMode="External"/><Relationship Id="rId4" Type="http://schemas.openxmlformats.org/officeDocument/2006/relationships/hyperlink" Target="https://youtu.be/7aABVHI7K7o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vkAkWd-kdw4" TargetMode="External"/><Relationship Id="rId3" Type="http://schemas.openxmlformats.org/officeDocument/2006/relationships/hyperlink" Target="https://youtu.be/kS4VLdo4RYQ" TargetMode="External"/><Relationship Id="rId7" Type="http://schemas.openxmlformats.org/officeDocument/2006/relationships/hyperlink" Target="https://youtu.be/1Rp-dpf5fYc" TargetMode="External"/><Relationship Id="rId2" Type="http://schemas.openxmlformats.org/officeDocument/2006/relationships/hyperlink" Target="https://youtu.be/Y7m7lzxtMX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pPySF0pY8A" TargetMode="External"/><Relationship Id="rId5" Type="http://schemas.openxmlformats.org/officeDocument/2006/relationships/hyperlink" Target="https://youtu.be/UDaCV67yJUE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YPbfy_isqM8" TargetMode="External"/><Relationship Id="rId9" Type="http://schemas.openxmlformats.org/officeDocument/2006/relationships/hyperlink" Target="https://youtu.be/L9j_BXJBzGo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k1c1PHBORM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youtu.be/GvaVu-STdv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46ZmLOKXiA8" TargetMode="External"/><Relationship Id="rId5" Type="http://schemas.openxmlformats.org/officeDocument/2006/relationships/hyperlink" Target="https://youtu.be/S-y1q_SzUbs" TargetMode="External"/><Relationship Id="rId4" Type="http://schemas.openxmlformats.org/officeDocument/2006/relationships/hyperlink" Target="https://youtu.be/uhqEE-Q_low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etAysXPGY8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youtu.be/eKAShTWsJd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vNAI6oUTVO0" TargetMode="External"/><Relationship Id="rId5" Type="http://schemas.openxmlformats.org/officeDocument/2006/relationships/hyperlink" Target="https://youtu.be/evq1f802H_I" TargetMode="External"/><Relationship Id="rId4" Type="http://schemas.openxmlformats.org/officeDocument/2006/relationships/hyperlink" Target="https://youtu.be/W78gOAl2Zf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zdaPhYVdo0" TargetMode="External"/><Relationship Id="rId3" Type="http://schemas.openxmlformats.org/officeDocument/2006/relationships/hyperlink" Target="https://youtu.be/TMKnSDeY1dk" TargetMode="External"/><Relationship Id="rId7" Type="http://schemas.openxmlformats.org/officeDocument/2006/relationships/hyperlink" Target="https://youtu.be/khuPobYIF8A" TargetMode="External"/><Relationship Id="rId2" Type="http://schemas.openxmlformats.org/officeDocument/2006/relationships/hyperlink" Target="https://youtu.be/mYJoSdKZT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XU5Hdpl0-3k" TargetMode="External"/><Relationship Id="rId5" Type="http://schemas.openxmlformats.org/officeDocument/2006/relationships/hyperlink" Target="https://youtu.be/84stu6s3XmI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A6P-OpqukRY" TargetMode="External"/><Relationship Id="rId9" Type="http://schemas.openxmlformats.org/officeDocument/2006/relationships/hyperlink" Target="https://youtu.be/NeS7gPMS90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SW46tML33g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youtu.be/ck29K8I9U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SO9A2P-vTE" TargetMode="External"/><Relationship Id="rId5" Type="http://schemas.openxmlformats.org/officeDocument/2006/relationships/hyperlink" Target="https://youtu.be/W6k3dRGsU78" TargetMode="External"/><Relationship Id="rId4" Type="http://schemas.openxmlformats.org/officeDocument/2006/relationships/hyperlink" Target="https://youtu.be/kfvpYv7EPY8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hqhpfD_gvQ" TargetMode="External"/><Relationship Id="rId3" Type="http://schemas.openxmlformats.org/officeDocument/2006/relationships/hyperlink" Target="https://youtu.be/8Ak8kQxdrrI" TargetMode="External"/><Relationship Id="rId7" Type="http://schemas.openxmlformats.org/officeDocument/2006/relationships/hyperlink" Target="https://youtu.be/0jUe-40txgU" TargetMode="External"/><Relationship Id="rId2" Type="http://schemas.openxmlformats.org/officeDocument/2006/relationships/hyperlink" Target="https://youtu.be/IaW1BTDz1z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Zn6hTFcyf-Y" TargetMode="External"/><Relationship Id="rId5" Type="http://schemas.openxmlformats.org/officeDocument/2006/relationships/hyperlink" Target="https://youtu.be/ZwRla2jVZc0" TargetMode="External"/><Relationship Id="rId4" Type="http://schemas.openxmlformats.org/officeDocument/2006/relationships/hyperlink" Target="https://youtu.be/MACr5zUPHK8" TargetMode="External"/><Relationship Id="rId9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XU5Hdpl0-3k" TargetMode="External"/><Relationship Id="rId3" Type="http://schemas.openxmlformats.org/officeDocument/2006/relationships/hyperlink" Target="https://youtu.be/0lOB1Kkb6gc" TargetMode="External"/><Relationship Id="rId7" Type="http://schemas.openxmlformats.org/officeDocument/2006/relationships/hyperlink" Target="https://youtu.be/sn2f-bP5unA" TargetMode="External"/><Relationship Id="rId2" Type="http://schemas.openxmlformats.org/officeDocument/2006/relationships/hyperlink" Target="https://youtu.be/34Yo7YLZp1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8H2SAgW54PU" TargetMode="External"/><Relationship Id="rId5" Type="http://schemas.openxmlformats.org/officeDocument/2006/relationships/hyperlink" Target="https://youtu.be/vNAI6oUTVO0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Y7m7lzxtMX4" TargetMode="External"/><Relationship Id="rId9" Type="http://schemas.openxmlformats.org/officeDocument/2006/relationships/hyperlink" Target="https://youtu.be/khuPobYIF8A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V0I9Ut6CPaI" TargetMode="External"/><Relationship Id="rId3" Type="http://schemas.openxmlformats.org/officeDocument/2006/relationships/hyperlink" Target="https://youtu.be/sTxY43G9-QA" TargetMode="External"/><Relationship Id="rId7" Type="http://schemas.openxmlformats.org/officeDocument/2006/relationships/hyperlink" Target="https://youtu.be/_qmsvsvJf8Y" TargetMode="External"/><Relationship Id="rId2" Type="http://schemas.openxmlformats.org/officeDocument/2006/relationships/hyperlink" Target="https://youtu.be/x6lDU0PWt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U2bBea_vuM" TargetMode="External"/><Relationship Id="rId5" Type="http://schemas.openxmlformats.org/officeDocument/2006/relationships/hyperlink" Target="https://youtu.be/Wy7VSSkxM9k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w6Sw7DpUZHU" TargetMode="External"/><Relationship Id="rId9" Type="http://schemas.openxmlformats.org/officeDocument/2006/relationships/hyperlink" Target="https://youtu.be/sL161phKfJA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fvpYv7EPY8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nZZxbmLqx8" TargetMode="External"/><Relationship Id="rId7" Type="http://schemas.openxmlformats.org/officeDocument/2006/relationships/hyperlink" Target="https://youtu.be/sUTmeFfiHLE" TargetMode="External"/><Relationship Id="rId2" Type="http://schemas.openxmlformats.org/officeDocument/2006/relationships/hyperlink" Target="https://youtu.be/-79FHyNd1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kPYQB4RUUpA" TargetMode="External"/><Relationship Id="rId5" Type="http://schemas.openxmlformats.org/officeDocument/2006/relationships/hyperlink" Target="https://youtu.be/VPtUGfGc2aM" TargetMode="External"/><Relationship Id="rId4" Type="http://schemas.openxmlformats.org/officeDocument/2006/relationships/hyperlink" Target="https://youtu.be/AUFXLdzby4o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saucier@ksu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" y="815630"/>
            <a:ext cx="11567160" cy="1740780"/>
          </a:xfrm>
        </p:spPr>
        <p:txBody>
          <a:bodyPr>
            <a:no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Welcome to the TLC Professional Development Series!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685" y="2929897"/>
            <a:ext cx="10726057" cy="28696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Every Wednesday from 12 noon to 1PM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Zoom link: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https://ksu.zoom.us/j/91717057640</a:t>
            </a:r>
            <a:endParaRPr lang="en-US" sz="3200" dirty="0">
              <a:highlight>
                <a:srgbClr val="FFFF00"/>
              </a:highlight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All events recorded and archived on Canvas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TLC Professional Development Certificates and Fellows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8582" y="6264103"/>
            <a:ext cx="4174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TLC Professional Development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0C728-2219-A4A0-D142-C3BD47BADE90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81E45-8C2E-A788-98A6-23535A101A38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9939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single word</a:t>
            </a:r>
            <a:r>
              <a:rPr lang="is-IS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is-I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w</a:t>
            </a:r>
            <a:r>
              <a:rPr lang="en-US" sz="40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ould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you want your students to use to describe you as a “teacher”?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Please type that word in the chat – but wait for the “waterfall”!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418FF-98D0-6E74-A812-8A5A7BBEAAE6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C9018-9C80-8D5A-3A1E-F997C85CD59E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1069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Starting Points for Your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 the teacher you want to learn with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Promote student learning and success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people (not just content)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C0FBE-6B53-0608-89B8-5D6F8725BAE5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B7279-0E44-2E8B-5D43-A9D3DA0A6C1B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7512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Starting Points for Your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whole people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inclusively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Your practices should be inspired by these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2F780-9F7A-A21A-23CD-783FBE945037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BE9AD-191D-82D7-7996-9605FEC80BEE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8989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45" y="688622"/>
            <a:ext cx="11147425" cy="856715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When I Engaged and Learned Best as a Student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t="-51" r="52369" b="46696"/>
          <a:stretch/>
        </p:blipFill>
        <p:spPr>
          <a:xfrm>
            <a:off x="326462" y="1559404"/>
            <a:ext cx="1985578" cy="1949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614"/>
          <a:stretch/>
        </p:blipFill>
        <p:spPr>
          <a:xfrm>
            <a:off x="2598568" y="1468850"/>
            <a:ext cx="2031452" cy="2177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3" b="8471"/>
          <a:stretch/>
        </p:blipFill>
        <p:spPr>
          <a:xfrm>
            <a:off x="4438161" y="1468850"/>
            <a:ext cx="2008042" cy="2150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96" y="1553258"/>
            <a:ext cx="1584630" cy="1980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t="31048" r="65694" b="52905"/>
          <a:stretch/>
        </p:blipFill>
        <p:spPr>
          <a:xfrm>
            <a:off x="10180383" y="1550744"/>
            <a:ext cx="1406771" cy="1954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6" y="3736532"/>
            <a:ext cx="2040324" cy="2040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18" y="3810663"/>
            <a:ext cx="1568010" cy="1940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9" y="3810663"/>
            <a:ext cx="1760352" cy="2112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91" y="3764668"/>
            <a:ext cx="1582697" cy="2110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4" y="1545337"/>
            <a:ext cx="1596583" cy="21287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51" y="3702485"/>
            <a:ext cx="1779152" cy="21567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27E3A9-F4B9-A026-D907-7D332361A90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08A54C-D47D-BD5E-5822-2B099F557DE3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72011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45" y="688622"/>
            <a:ext cx="11147425" cy="791883"/>
          </a:xfrm>
        </p:spPr>
        <p:txBody>
          <a:bodyPr>
            <a:normAutofit/>
          </a:bodyPr>
          <a:lstStyle/>
          <a:p>
            <a:r>
              <a:rPr lang="en-US" dirty="0"/>
              <a:t>What do students want in their teachers?</a:t>
            </a:r>
          </a:p>
        </p:txBody>
      </p:sp>
      <p:pic>
        <p:nvPicPr>
          <p:cNvPr id="4" name="Content Placeholder 3" descr="Good Teacher Cloud.png"/>
          <p:cNvPicPr>
            <a:picLocks noChangeAspect="1"/>
          </p:cNvPicPr>
          <p:nvPr/>
        </p:nvPicPr>
        <p:blipFill rotWithShape="1">
          <a:blip r:embed="rId3"/>
          <a:srcRect l="-578" r="-149"/>
          <a:stretch/>
        </p:blipFill>
        <p:spPr>
          <a:xfrm>
            <a:off x="3222373" y="1480505"/>
            <a:ext cx="5936567" cy="4592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8253" y="5238128"/>
            <a:ext cx="213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355 General Psychology students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4797F-D024-BD14-8599-1F85DBE5C785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8A375-1F13-EE8C-AC51-81141274E74E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64338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5AE8-BF0A-493F-AEFD-28B205D6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1" y="682388"/>
            <a:ext cx="11887200" cy="1008302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How Students Describe Their Favorite/Least Favorite College Teacher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7F3C2-5631-4DD2-9698-A857304F1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35" y="1690690"/>
            <a:ext cx="5578743" cy="3454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5C14B3-2FA6-4BE5-A37B-B8039A62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983" y="1690690"/>
            <a:ext cx="5578746" cy="3454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65913" y="5565674"/>
            <a:ext cx="402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215 </a:t>
            </a:r>
            <a:r>
              <a:rPr lang="en-US"/>
              <a:t>K-State undergraduate students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6BE6F-49D0-2D4B-6917-F5080CB807EC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651008-929F-5008-87EF-BB9DD0F2DAA9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19399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My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Trickle Down Engagement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Engage the Sage</a:t>
            </a:r>
            <a:endParaRPr lang="en-US" sz="3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 should focus on our own experience first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4" t="34839" r="29001" b="39616"/>
          <a:stretch/>
        </p:blipFill>
        <p:spPr>
          <a:xfrm>
            <a:off x="9009724" y="5086985"/>
            <a:ext cx="2964030" cy="15464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998676" y="5086985"/>
            <a:ext cx="2964031" cy="1546450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7050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45" y="688622"/>
            <a:ext cx="11147425" cy="1002066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Trickle Down Engagement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6753" y="1889303"/>
            <a:ext cx="434780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Teacher Engagement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6753" y="3381539"/>
            <a:ext cx="434780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Student Engagement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6753" y="4873776"/>
            <a:ext cx="434780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Student Learning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90654" y="2474078"/>
            <a:ext cx="0" cy="907461"/>
          </a:xfrm>
          <a:prstGeom prst="straightConnector1">
            <a:avLst/>
          </a:prstGeom>
          <a:ln w="38100">
            <a:headEnd type="none" w="med" len="med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90654" y="3966314"/>
            <a:ext cx="0" cy="907461"/>
          </a:xfrm>
          <a:prstGeom prst="straightConnector1">
            <a:avLst/>
          </a:prstGeom>
          <a:ln w="38100">
            <a:headEnd type="none" w="med" len="med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34500C-E488-B288-9418-B5F1D43A0292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2756A-4EED-05A9-35CE-A9861A2A141D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0486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 Foundation for Our Teaching Philosophies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1"/>
            <a:ext cx="10515600" cy="433724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Bring PEACE to the Classroom</a:t>
            </a:r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reparation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xpertise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uthenticity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aring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ngagement</a:t>
            </a:r>
          </a:p>
        </p:txBody>
      </p:sp>
      <p:pic>
        <p:nvPicPr>
          <p:cNvPr id="5" name="Picture 4" descr="mage may contain: one or more people, outdoor and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124" y="1690690"/>
            <a:ext cx="2771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971507-EAD8-4A01-3CEB-0ED201556F9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63038-2416-3B37-7593-1FD27C25C59D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4658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27969"/>
            <a:ext cx="11182165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Using Your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Let this dictate your teaching practices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your various courses in similar ways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Similar structures, policies, assessments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Adjust and adapt as necessary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056B5-4C90-FD7A-BC6B-D56F3223120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2E282-271A-AB62-8B37-1A59EB140192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4142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" y="901815"/>
            <a:ext cx="11567160" cy="1703599"/>
          </a:xfrm>
        </p:spPr>
        <p:txBody>
          <a:bodyPr>
            <a:no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Sustainable Excellence in Teaching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685" y="2970967"/>
            <a:ext cx="10726057" cy="203981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Don Saucier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University Distinguished Teaching Scholar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Professor of Psychological Sciences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Faculty Associate Director of the Teaching &amp; Learning Center</a:t>
            </a:r>
          </a:p>
          <a:p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4" t="34839" r="29001" b="39616"/>
          <a:stretch/>
        </p:blipFill>
        <p:spPr>
          <a:xfrm>
            <a:off x="8998677" y="5086985"/>
            <a:ext cx="2964030" cy="1546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998676" y="5086985"/>
            <a:ext cx="2964031" cy="1546450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8582" y="6264103"/>
            <a:ext cx="4174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TLC Professional Development Series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A2699-AF71-22E8-4BA1-E10887C09ADE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493E9-EA11-5B49-624E-4447D12AA34C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57239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Your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A5A7B-F962-4795-59D9-9EFBCEC51AC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89A98C-7FE4-A902-7D83-6ED80FCB81F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298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Your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6029E-2F55-3248-DB72-F9D749E4B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Your mentors and colleagues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TLC staff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Workshops and professional development events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Video resources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57BCB-B5D1-95CD-2588-3F0EDC20E79E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A71DBC-855A-26B6-5DFC-11E60A98F3AB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0694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/>
        </p:nvSpPr>
        <p:spPr>
          <a:xfrm>
            <a:off x="1313000" y="704565"/>
            <a:ext cx="10468800" cy="9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4267" dirty="0">
                <a:solidFill>
                  <a:schemeClr val="dk1"/>
                </a:solidFill>
                <a:latin typeface="Mongolian Baiti" panose="03000500000000000000" pitchFamily="66" charset="0"/>
                <a:ea typeface="Cambria"/>
                <a:cs typeface="Mongolian Baiti" panose="03000500000000000000" pitchFamily="66" charset="0"/>
                <a:sym typeface="Cambria"/>
              </a:rPr>
              <a:t>TLC Professional Development Series</a:t>
            </a:r>
            <a:endParaRPr sz="2533" dirty="0">
              <a:solidFill>
                <a:schemeClr val="dk1"/>
              </a:solidFill>
              <a:latin typeface="Mongolian Baiti" panose="03000500000000000000" pitchFamily="66" charset="0"/>
              <a:ea typeface="Cambria"/>
              <a:cs typeface="Mongolian Baiti" panose="03000500000000000000" pitchFamily="66" charset="0"/>
              <a:sym typeface="Cambria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676405" y="1440683"/>
            <a:ext cx="11105395" cy="45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u="sng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Upcoming Events</a:t>
            </a:r>
            <a:endParaRPr sz="2400" u="sng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August 21st: 	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Don Saucier – 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Sustainable Excellence in Teaching</a:t>
            </a: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August 28th: 	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C. Alexis &amp; T. Merrick Cassidy – 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AI, Pedagogy, and Curriculum I</a:t>
            </a: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September 4th: 	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Teaching CHAT – 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Differences and Surprises This Semester</a:t>
            </a: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September 11th: 	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Andy Thompson – 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Supporting K-State Students</a:t>
            </a: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September 18th: 	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Chase Jordan – 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Interculturally Responsive Pedagogy</a:t>
            </a: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September 25th: 	</a:t>
            </a:r>
            <a:r>
              <a:rPr lang="en-US" sz="2000" dirty="0" err="1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Tareque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 Nasser – 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Excellent Teaching Practices</a:t>
            </a: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October 2nd: 	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Teaching CHAT – 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Your Mid-Semester Self-Evaluation</a:t>
            </a: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October 9th: 	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Camilla Roberts – 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Honor &amp; Integrity at K-State</a:t>
            </a:r>
          </a:p>
          <a:p>
            <a:pPr marL="609585"/>
            <a:endParaRPr sz="20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005BD1-6792-34CA-DBF6-D17E58F2E534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A0296-FA28-9F56-F199-8659280D3BA9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/>
        </p:nvSpPr>
        <p:spPr>
          <a:xfrm>
            <a:off x="651353" y="1415441"/>
            <a:ext cx="11465047" cy="382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267" u="sng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Upcoming Events</a:t>
            </a:r>
            <a:endParaRPr sz="2267" u="sng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October 16</a:t>
            </a:r>
            <a:r>
              <a:rPr lang="en-US" sz="2000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th</a:t>
            </a: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	</a:t>
            </a:r>
            <a:r>
              <a:rPr lang="en-US" sz="2000" dirty="0">
                <a:solidFill>
                  <a:schemeClr val="dk1"/>
                </a:solidFill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C. Alexis &amp; T. Merrick Cassidy – </a:t>
            </a:r>
            <a:r>
              <a:rPr lang="en-US" sz="2000" i="1" dirty="0">
                <a:solidFill>
                  <a:schemeClr val="dk1"/>
                </a:solidFill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AI, Pedagogy, and Curriculum II</a:t>
            </a:r>
            <a:endParaRPr lang="en-US" sz="2000" i="1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457200" indent="-336550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October 23</a:t>
            </a:r>
            <a:r>
              <a:rPr lang="en-US" sz="2000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rd</a:t>
            </a: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	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Tim Bolton – 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Large Classes for Students Who Have to Take Them</a:t>
            </a:r>
          </a:p>
          <a:p>
            <a:pPr marL="457200" indent="-336550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October 30</a:t>
            </a:r>
            <a:r>
              <a:rPr lang="en-US" sz="2000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th</a:t>
            </a: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	</a:t>
            </a:r>
            <a:r>
              <a:rPr lang="en-US" sz="2000" dirty="0">
                <a:solidFill>
                  <a:schemeClr val="dk1"/>
                </a:solidFill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Melissa Glaser – </a:t>
            </a:r>
            <a:r>
              <a:rPr lang="en-US" sz="2000" i="1" dirty="0">
                <a:solidFill>
                  <a:schemeClr val="dk1"/>
                </a:solidFill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Work-Life Balance</a:t>
            </a:r>
            <a:endParaRPr lang="en-US" sz="2000" b="1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November 6</a:t>
            </a:r>
            <a:r>
              <a:rPr lang="en-US" sz="2000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th</a:t>
            </a: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	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Don Saucier 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– TEVALs 101</a:t>
            </a: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November 13</a:t>
            </a:r>
            <a:r>
              <a:rPr lang="en-US" sz="2000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th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	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Brandie </a:t>
            </a:r>
            <a:r>
              <a:rPr lang="en-US" sz="2000" dirty="0" err="1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Disberger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 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– Curriculum Revision</a:t>
            </a: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November 20</a:t>
            </a:r>
            <a:r>
              <a:rPr lang="en-US" sz="2000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th</a:t>
            </a: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	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Marcos Mendez &amp; Karan Bhatia – 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Mental Health and Well-Being</a:t>
            </a: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December 4</a:t>
            </a:r>
            <a:r>
              <a:rPr lang="en-US" sz="2000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th</a:t>
            </a:r>
            <a:r>
              <a:rPr lang="en-US" sz="2000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</a:t>
            </a:r>
            <a:r>
              <a:rPr lang="en-US" sz="2000" b="1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 	</a:t>
            </a:r>
            <a:r>
              <a:rPr lang="en-US" sz="2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Teaching CHAT </a:t>
            </a:r>
            <a:r>
              <a:rPr lang="en-US" sz="2000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– What YOU Learned This Semester</a:t>
            </a:r>
            <a:endParaRPr lang="en-US" sz="2000" b="1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</p:txBody>
      </p:sp>
      <p:sp>
        <p:nvSpPr>
          <p:cNvPr id="2" name="Google Shape;171;p27">
            <a:extLst>
              <a:ext uri="{FF2B5EF4-FFF2-40B4-BE49-F238E27FC236}">
                <a16:creationId xmlns:a16="http://schemas.microsoft.com/office/drawing/2014/main" id="{F0292222-93EE-09FF-6C6C-BCF28F9F4515}"/>
              </a:ext>
            </a:extLst>
          </p:cNvPr>
          <p:cNvSpPr txBox="1"/>
          <p:nvPr/>
        </p:nvSpPr>
        <p:spPr>
          <a:xfrm>
            <a:off x="1313000" y="704565"/>
            <a:ext cx="10468800" cy="9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4267" dirty="0">
                <a:solidFill>
                  <a:schemeClr val="dk1"/>
                </a:solidFill>
                <a:latin typeface="Mongolian Baiti" panose="03000500000000000000" pitchFamily="66" charset="0"/>
                <a:ea typeface="Cambria"/>
                <a:cs typeface="Mongolian Baiti" panose="03000500000000000000" pitchFamily="66" charset="0"/>
                <a:sym typeface="Cambria"/>
              </a:rPr>
              <a:t>TLC Professional Development Series</a:t>
            </a:r>
            <a:endParaRPr sz="2533" dirty="0">
              <a:solidFill>
                <a:schemeClr val="dk1"/>
              </a:solidFill>
              <a:latin typeface="Mongolian Baiti" panose="03000500000000000000" pitchFamily="66" charset="0"/>
              <a:ea typeface="Cambria"/>
              <a:cs typeface="Mongolian Baiti" panose="03000500000000000000" pitchFamily="66" charset="0"/>
              <a:sym typeface="Cambr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E5526-128B-7407-E131-507751784B8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3EDE0-4508-7691-AD7E-30975DFEDC19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4192537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8615"/>
            <a:ext cx="10515600" cy="100965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“Engage the Sage” YouTube Channel</a:t>
            </a:r>
            <a:endParaRPr lang="en-US" sz="4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Videos on teaching philosophy and practices</a:t>
            </a:r>
          </a:p>
          <a:p>
            <a:pPr marL="0" indent="0">
              <a:buNone/>
            </a:pPr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Over 100 videos on many “teaching” topics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Short videos (usually &lt; 10min)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CD28F-6DFA-0993-BA6B-C6A38302C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76E68B-5AA4-560C-103A-ABB1A1E79CE7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53B4C-7497-0600-9016-D07F32A6F2F9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FABBF-EC28-471E-5068-B59DBE975BAF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9716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Just In Time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Rocking the First Day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Ending Class Effectively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Five Things to Do Mid-Semester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It’s On the Syllabus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Managing End of the Semester Chaos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Rocking the Last Day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Evaluating Teaching Evaluations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Learning From Your Evaluations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DCA9C-37EB-1128-2AD5-B2EF1435FA42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5BB55-D5E6-D8C0-4DCF-A4FFCAC1984C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57393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981"/>
            <a:ext cx="10515600" cy="100965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Videos About Active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The Value of Active Learning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Top Ten Tips for Using Active Learning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Making Simple Concepts More Nuanced Through Interactive Storytelling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Using Students’ Stories in Class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Mad-Lib Response Style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 descr="A person standing next to a person&#10;&#10;Description automatically generated">
            <a:extLst>
              <a:ext uri="{FF2B5EF4-FFF2-40B4-BE49-F238E27FC236}">
                <a16:creationId xmlns:a16="http://schemas.microsoft.com/office/drawing/2014/main" id="{4F17F899-88E1-4513-00BE-DA1686A40B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81A7AA-2EAA-FC35-FB01-EDD96B4F037A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53696-BB98-8793-E6FC-FC95AAA879B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4B771-6ECD-9D9F-25FF-759B768E5FF4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461069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Presentation Tips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Rocking Your Academic Presentations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Top 10 Tips for Using PowerPoint While Teaching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Effective Storytelling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The Art of Answering Questions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Why Your Should Firehose Your Students with Content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Don’t Start Your Classes Like This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50 Ways to Disengage Your Students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Lecturing Into the Void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93D17-676D-6455-8E79-02F3707F6339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5CC71-A510-EFA2-6E26-5C10E02F8F6F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723143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Assignment Idea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Homework for Life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Using Pop-Up Presentations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Students Writing Their Own Exams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The Value of Extra Credit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Top Things Learned This Semester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2A0E6-A464-3856-1C63-DDFF9DD129C5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1235A-C4DA-8C2D-E810-E653EA457B80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876741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Demonstrating Your Teaching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Writing Excellent Statements of Your Teaching Philosophy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Demonstrating Your Teaching Excellence: Part 1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Demonstrating Your Teaching Excellence: Part 2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Top 10 Ways to Get Teaching Jobs and Awards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The Four Cs of Writing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040FF-6FBA-E177-1205-56445C298F0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EDF70-189D-B194-E82E-9298D2703576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52848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My Objectives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Discuss obstacles to sustainable excellence in teaching</a:t>
            </a: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Discuss how to achieve excellence in teaching</a:t>
            </a: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Discuss how to sustain excellence in teaching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B8B0A-4E6A-B90C-F6E3-A77A4325E6F6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70766-B222-DB1A-EBCD-148911B8B8FB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59894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Broader Professional Development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You Should Be Writing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Managing Opportunities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Lessons Learned as a Faculty Senate President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Bring PEACE and Empathy to Your Research Lab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Creating an Excellent CV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Rocking Your Interviews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Tips for Empathetic Meetings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Being Clear in Your Communication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D0C51-FD89-A54E-B024-A9ABEDCE67C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E8CFB-4F20-4FA4-0023-FEEB9909F70D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378994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Time Saver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Not So Fast on Those Emails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Thank You for Your Message, I Hope All Is Well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Getting the Maximum Out of Our Students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Productive Procrastination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Teach Less Better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F5431-79EC-3A41-E745-F821079FB89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AD2C0-675E-D90F-33B2-41C016E01CD4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798772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Pep Talk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Excite-Nerve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Teaching Through Failure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Reflecting on Your Wins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Five Things to Do During the Grumpy Time of the Semester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You Cannot Succeed for Your Students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Are You in Teaching Shape?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When You’re Having an Off Day in Class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70310-B889-FB14-4AB7-353C01E2943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8C25A-BB4E-44D0-9400-B4BE692C073B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025925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981"/>
            <a:ext cx="10515600" cy="100965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Student-Facing Videos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Excellent Email Etiquette for Students &amp; Instructors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Top 10 Ways to Succeed in College Classes (as a Student)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Rocking Your Academic Presentations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The Four Cs of Writing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Writing Excellent Personal Statements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Requesting a Letter of Recommendation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Creating an Excellent CV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Rocking Your Interviews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9D9D5-16FD-E0F8-519B-1BFC03BF45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83267"/>
            <a:ext cx="3349337" cy="1747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947850-03ED-E4A3-F5D4-FB9DF24ACD66}"/>
              </a:ext>
            </a:extLst>
          </p:cNvPr>
          <p:cNvSpPr/>
          <p:nvPr/>
        </p:nvSpPr>
        <p:spPr>
          <a:xfrm>
            <a:off x="8528626" y="4712015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52DAB-3F87-ADCD-357F-DC2B4BA5ED9E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4955B-4557-5EAC-E3DB-C2A6E2DE44FE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63494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Fun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A Day in the Life of a Remote Teacher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Don (Actually Loves His Students)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Being Flexible for Our Students (Literally &amp; Figuratively!)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“We’ll Be Back” (A Hamilton Parody)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My Disengage Student (The Bumblebee Story)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Five Minutes of Don’s ETS Recording Fails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One of Don’s Remote Teaching Fails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Behind the Scenes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AAEFF-5A39-D147-F1A4-A1CF49C7A33A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6D064-1521-5438-8EC6-1FDC82F68DA5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911335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089" y="1122362"/>
            <a:ext cx="10647122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Streamline Your Structure and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2"/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E29CC-36F1-4740-A74E-E15C818320D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8319F-15A2-5271-2AA4-8DFEC947879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7046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Streamline Your 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45566-C7BA-71DF-BBBF-C9F82BFB4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Recurring assignments on a regular schedule 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 predictable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Create a rhythm for your course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1000 points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3FD6D-F1F5-E031-A2DA-7A5BB6C719A5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DD04D-F302-5353-3BB0-94644E75C006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7046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Streamline Your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45566-C7BA-71DF-BBBF-C9F82BFB4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what is important and necessary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what is personally relevant and interesting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Let your course breathe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ACDC8-059C-6B92-AEA1-781F08B9C56A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DB4F3-E8C7-894C-2602-A96656C60025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3816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521" y="1122362"/>
            <a:ext cx="11611627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4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Focus (and Spread Out) Your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A2A0F-E353-0D57-9268-C29AE8F6F192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C533E-36B2-E545-1B9E-B4B89E6C1DE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8681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Focus Your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C9675-ACE0-DA92-248C-F562F99CF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Assess what you need to assess 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Directly, fairly, and succinctly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Make these valuable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Make these exciting for you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243E0-92E3-6776-1C02-5CA688DC89AE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C1867-3168-AF06-9023-5C37F26170D0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9817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3" y="727969"/>
            <a:ext cx="10748157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Disclaimers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43" y="1690691"/>
            <a:ext cx="11222180" cy="4337248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I will share </a:t>
            </a:r>
            <a:r>
              <a:rPr lang="en-US" sz="4000" u="sng" dirty="0">
                <a:latin typeface="Mongolian Baiti" charset="-122"/>
                <a:ea typeface="Mongolian Baiti" charset="-122"/>
                <a:cs typeface="Mongolian Baiti" charset="-122"/>
              </a:rPr>
              <a:t>my</a:t>
            </a:r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 perspectives and experiences</a:t>
            </a:r>
          </a:p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I have many privileges</a:t>
            </a:r>
          </a:p>
          <a:p>
            <a:pPr lvl="2"/>
            <a:r>
              <a:rPr lang="en-US" sz="3200" dirty="0">
                <a:latin typeface="Mongolian Baiti" charset="-122"/>
                <a:ea typeface="Mongolian Baiti" charset="-122"/>
                <a:cs typeface="Mongolian Baiti" charset="-122"/>
              </a:rPr>
              <a:t>I am a straight, White, cisgender, middle-aged man, etc.</a:t>
            </a:r>
          </a:p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I may have succeeded despite (not because of) what I did</a:t>
            </a:r>
          </a:p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Disregard recommendations that do not work for you</a:t>
            </a:r>
          </a:p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Seek others’ perspectives to complement my talk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A9601-CE40-F55A-D3C4-2D15FB29129E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BA717-1E1E-068E-5506-CF2DA30CF16B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1924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Spread Out Your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C9675-ACE0-DA92-248C-F562F99CF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More frequent lower stakes assignments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Scaffold to higher stakes assignments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Allow student choice or assign to batches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Everything you assign will come back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Don’t overwhelm the end of the semester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709691-7853-9A3D-D35A-5D67D82EA06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ED4DE-17BC-D683-766F-E7CC366C88D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7932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405" y="1122362"/>
            <a:ext cx="10809962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5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Get the Maximum From Your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7B7C4-F494-DC1D-F321-74EC88D860F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143AF2-AD0B-1E72-1B86-52C479168C3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6219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Get the Maximum From Your Students</a:t>
            </a:r>
            <a:endParaRPr lang="en-US" sz="4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50C1D-D2ED-FAEA-3D5F-8A8D35C75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Shorten the assessments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This is win-win for you and your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9B130-7A2F-F025-BBB2-042A44455362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64EF5-162B-1325-79EA-016835C7CD28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7626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301" y="1122363"/>
            <a:ext cx="10860066" cy="2387600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6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Personalized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2"/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1C173-550F-FB6D-0A3A-C31A67E9AA80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B1BD9-3DAD-D018-65CA-F8F2AC57B805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6670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Personalized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E56B7-2A0A-3FC0-EB6C-375A7634B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More interesting for you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Harder to cheat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Crowd sources examples for your class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Deepens learning for your students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BAF1F-26C4-3D3D-2C73-489A4024859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B9397-8C11-495C-50FB-24E3262CC00F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5773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198" y="1122362"/>
            <a:ext cx="11135638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7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Infuse Empathy into Your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00397-A899-85BE-73B6-6508AD594084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6ABC8-3222-7678-EFAC-79C0F88CA8C5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6955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27969"/>
            <a:ext cx="11182165" cy="9627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Empathetic Course Design Perspective</a:t>
            </a:r>
            <a:endParaRPr lang="en-US" sz="4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 fontScale="92500" lnSpcReduction="10000"/>
          </a:bodyPr>
          <a:lstStyle/>
          <a:p>
            <a:r>
              <a:rPr lang="en-US" sz="40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Infuse empathy into all aspects of your courses: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Empathetic Syllabus Statements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(7:05)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Empathetic Zoom Approach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(6:04)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Empathetic Course Structure and Policies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(12:29)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Empathetic Assignments &amp; Assessments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(7:58)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The Problem with Academic Rigor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(7:29)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Strive to be supportive and to develop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6219F-5213-3A48-3137-E6C58FFBA7FA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788B8-8010-AA45-0810-EADCCE8E441A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4785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1122362"/>
            <a:ext cx="11255828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8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Use Student Feedback as Informative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78EC1-D840-2134-3B4A-29393DFBAEC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22F49-E86A-74F1-EAED-1ABCEAA5A3CE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4209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Student Feedback as Informative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06D62-6617-CBD3-093A-7E8D8C8B7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3427" cy="42339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Don’t overreact to student feedback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Let the feedback inform your course decisions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 are not obligated to make every suggested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9E97B-C58B-16FB-5A1F-71F91D24C6B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90C76-3E58-8936-227A-F6F58C9AD337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2332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1122362"/>
            <a:ext cx="11255828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9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Tweak Your Classes for 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003C8-44D1-8321-A42E-7C4E7559F335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7C383-2A73-2A10-4C71-3DD0383AE6F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58782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are some obstacles…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achieving excellence in teaching?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sustaining excellence in teaching?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72858-DAA1-51DA-0F86-894080957C07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ED8E9-9361-561E-AE45-B046336F3469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4651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Tweak Your Classes for Next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C7747-0D7B-FB9B-EF0D-3938C59AF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Make small, subtle adjustments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Don’t overhaul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Good programmatic research design 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 can’t change all the variables and then know what did and did not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05094-DDC0-1C7B-67FB-578A673945A2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FFB42-878C-4146-6DDA-2527F728C634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872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890" y="1122362"/>
            <a:ext cx="11785863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10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Focus on Maximizing Your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D8444-4AEC-FE0E-9599-906D5490FB2D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FBABE-48E7-737B-553A-5D083AB8C1E3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4136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Focus on Maximizing Your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11F74-E3A9-BAD7-EF58-5A8C707B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3427" cy="43513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key to achieving and sustaining teaching excellence is: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Making the experience positive and fulfilling for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D4628-C1AE-AF13-A549-FF7D6581E211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091D53-4545-4395-4526-136CBCA87290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235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achieve and sustain excellence in teaching:</a:t>
            </a:r>
            <a:endParaRPr lang="en-US" sz="3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Create your excellent teaching philosophy</a:t>
            </a:r>
          </a:p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it to inspire your practices</a:t>
            </a:r>
          </a:p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your resources and these operational suggestions</a:t>
            </a:r>
          </a:p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enjoy the process!</a:t>
            </a:r>
          </a:p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 got this!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6418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Will You Take Away?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is one concrete take-away from our conversation today that you will use to achieve and sustain your teaching excellence?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6529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77" y="699912"/>
            <a:ext cx="11237204" cy="1035402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Questions Do You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77" y="1735313"/>
            <a:ext cx="7835557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Further questions and/or a copy of this presentation:</a:t>
            </a:r>
          </a:p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Email Don Saucier at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saucier@ksu.edu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0051" b="23908"/>
          <a:stretch/>
        </p:blipFill>
        <p:spPr>
          <a:xfrm>
            <a:off x="8634136" y="839951"/>
            <a:ext cx="3130773" cy="3680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01638" y="6247767"/>
            <a:ext cx="344748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Please submit a Post-Event Survey!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62DAE-721D-0540-6365-04D19299805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26921-3357-107F-BAD5-20851252F3D4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46043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3060286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Ten Ways to Promote Sustainable Excellence in Your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4182648"/>
            <a:ext cx="9144000" cy="1075151"/>
          </a:xfrm>
        </p:spPr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3A49A-E5E1-ABA6-2E06-F58C894BC701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47F74-75E5-E26A-4D76-C36FA9425A57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503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Develop and Refine an Excellent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CC26F-0299-629E-36C6-D37EE99F25DA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5A434-0F76-57DD-C4F3-4EAC105E3168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54419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Teaching Starts with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Our teaching personas and philosophies… 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provide the foundations for teaching and learning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dictate our teaching practices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are intentional, purposeful, and dynamic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4572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Achieving Teaching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Teaching Persona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How you decide to present yourself to your students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Teaching Philosophy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How you personally conceptualize the process of teaching and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0E922-D08C-1CE3-6875-C02E08A26A1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051D4-756A-2A82-5485-37CCD8D3F533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8191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K-Stat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Engagement and Community in LCs (FYE Feb 2015)--FINAL</Template>
  <TotalTime>11926</TotalTime>
  <Words>1940</Words>
  <Application>Microsoft Macintosh PowerPoint</Application>
  <PresentationFormat>Widescreen</PresentationFormat>
  <Paragraphs>405</Paragraphs>
  <Slides>55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Mongolian Baiti</vt:lpstr>
      <vt:lpstr>Times New Roman</vt:lpstr>
      <vt:lpstr>K-State Theme</vt:lpstr>
      <vt:lpstr>Welcome to the TLC Professional Development Series!</vt:lpstr>
      <vt:lpstr>Sustainable Excellence in Teaching</vt:lpstr>
      <vt:lpstr>My Objectives Today</vt:lpstr>
      <vt:lpstr>Disclaimers</vt:lpstr>
      <vt:lpstr>What are some obstacles…</vt:lpstr>
      <vt:lpstr>Ten Ways to Promote Sustainable Excellence in Your Teaching</vt:lpstr>
      <vt:lpstr>Develop and Refine an Excellent Teaching Philosophy</vt:lpstr>
      <vt:lpstr>Teaching Starts with Teachers</vt:lpstr>
      <vt:lpstr>Achieving Teaching Excellence</vt:lpstr>
      <vt:lpstr>What single word…</vt:lpstr>
      <vt:lpstr>Starting Points for Your Teaching Philosophy</vt:lpstr>
      <vt:lpstr>Starting Points for Your Teaching Philosophy</vt:lpstr>
      <vt:lpstr>When I Engaged and Learned Best as a Student</vt:lpstr>
      <vt:lpstr>What do students want in their teachers?</vt:lpstr>
      <vt:lpstr>How Students Describe Their Favorite/Least Favorite College Teacher</vt:lpstr>
      <vt:lpstr>My Teaching Philosophy</vt:lpstr>
      <vt:lpstr>The Trickle Down Engagement Model</vt:lpstr>
      <vt:lpstr>A Foundation for Our Teaching Philosophies</vt:lpstr>
      <vt:lpstr>Using Your Teaching Philosophy</vt:lpstr>
      <vt:lpstr>Use Your Resources</vt:lpstr>
      <vt:lpstr>Use Your Resources</vt:lpstr>
      <vt:lpstr>PowerPoint Presentation</vt:lpstr>
      <vt:lpstr>PowerPoint Presentation</vt:lpstr>
      <vt:lpstr>“Engage the Sage” YouTube Channel</vt:lpstr>
      <vt:lpstr>Just In Time Videos</vt:lpstr>
      <vt:lpstr>Videos About Active Learning</vt:lpstr>
      <vt:lpstr>Presentation Tips Videos</vt:lpstr>
      <vt:lpstr>Assignment Idea Videos</vt:lpstr>
      <vt:lpstr>Demonstrating Your Teaching Excellence</vt:lpstr>
      <vt:lpstr>Broader Professional Development Videos</vt:lpstr>
      <vt:lpstr>Time Saver Videos</vt:lpstr>
      <vt:lpstr>Pep Talk Videos</vt:lpstr>
      <vt:lpstr>Student-Facing Videos</vt:lpstr>
      <vt:lpstr>Fun Videos</vt:lpstr>
      <vt:lpstr>Streamline Your Structure and Content</vt:lpstr>
      <vt:lpstr>Streamline Your Structure</vt:lpstr>
      <vt:lpstr>Streamline Your Content</vt:lpstr>
      <vt:lpstr>Focus (and Spread Out) Your Assessments</vt:lpstr>
      <vt:lpstr>Focus Your Assessments</vt:lpstr>
      <vt:lpstr>Spread Out Your Assessments</vt:lpstr>
      <vt:lpstr>Get the Maximum From Your Students</vt:lpstr>
      <vt:lpstr>Get the Maximum From Your Students</vt:lpstr>
      <vt:lpstr>Use Personalized Assessments</vt:lpstr>
      <vt:lpstr>Use Personalized Assessments</vt:lpstr>
      <vt:lpstr>Infuse Empathy into Your Courses</vt:lpstr>
      <vt:lpstr>Empathetic Course Design Perspective</vt:lpstr>
      <vt:lpstr> Use Student Feedback as Informative</vt:lpstr>
      <vt:lpstr>Use Student Feedback as Informative</vt:lpstr>
      <vt:lpstr> Tweak Your Classes for Next Time</vt:lpstr>
      <vt:lpstr>Tweak Your Classes for Next Time</vt:lpstr>
      <vt:lpstr> Focus on Maximizing Your Experience</vt:lpstr>
      <vt:lpstr>Focus on Maximizing Your Experience</vt:lpstr>
      <vt:lpstr>In Conclusion</vt:lpstr>
      <vt:lpstr>What Will You Take Away?</vt:lpstr>
      <vt:lpstr>What Questions Do You Have?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the World by Changing Your Classroom</dc:title>
  <dc:creator>Donald Saucier</dc:creator>
  <cp:lastModifiedBy>Donald Saucier</cp:lastModifiedBy>
  <cp:revision>197</cp:revision>
  <cp:lastPrinted>2023-08-21T19:28:58Z</cp:lastPrinted>
  <dcterms:created xsi:type="dcterms:W3CDTF">2015-10-28T16:16:53Z</dcterms:created>
  <dcterms:modified xsi:type="dcterms:W3CDTF">2024-08-19T20:04:04Z</dcterms:modified>
</cp:coreProperties>
</file>